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slides/slide120.xml" ContentType="application/vnd.openxmlformats-officedocument.presentationml.slide+xml"/>
  <Override PartName="/ppt/slides/slide121.xml" ContentType="application/vnd.openxmlformats-officedocument.presentationml.slide+xml"/>
  <Override PartName="/ppt/slides/slide122.xml" ContentType="application/vnd.openxmlformats-officedocument.presentationml.slide+xml"/>
  <Override PartName="/ppt/slides/slide123.xml" ContentType="application/vnd.openxmlformats-officedocument.presentationml.slide+xml"/>
  <Override PartName="/ppt/slides/slide124.xml" ContentType="application/vnd.openxmlformats-officedocument.presentationml.slide+xml"/>
  <Override PartName="/ppt/slides/slide125.xml" ContentType="application/vnd.openxmlformats-officedocument.presentationml.slide+xml"/>
  <Override PartName="/ppt/slides/slide126.xml" ContentType="application/vnd.openxmlformats-officedocument.presentationml.slide+xml"/>
  <Override PartName="/ppt/slides/slide127.xml" ContentType="application/vnd.openxmlformats-officedocument.presentationml.slide+xml"/>
  <Override PartName="/ppt/slides/slide128.xml" ContentType="application/vnd.openxmlformats-officedocument.presentationml.slide+xml"/>
  <Override PartName="/ppt/slides/slide129.xml" ContentType="application/vnd.openxmlformats-officedocument.presentationml.slide+xml"/>
  <Override PartName="/ppt/slides/slide130.xml" ContentType="application/vnd.openxmlformats-officedocument.presentationml.slide+xml"/>
  <Override PartName="/ppt/slides/slide131.xml" ContentType="application/vnd.openxmlformats-officedocument.presentationml.slide+xml"/>
  <Override PartName="/ppt/slides/slide132.xml" ContentType="application/vnd.openxmlformats-officedocument.presentationml.slide+xml"/>
  <Override PartName="/ppt/slides/slide133.xml" ContentType="application/vnd.openxmlformats-officedocument.presentationml.slide+xml"/>
  <Override PartName="/ppt/slides/slide134.xml" ContentType="application/vnd.openxmlformats-officedocument.presentationml.slide+xml"/>
  <Override PartName="/ppt/slides/slide135.xml" ContentType="application/vnd.openxmlformats-officedocument.presentationml.slide+xml"/>
  <Override PartName="/ppt/slides/slide136.xml" ContentType="application/vnd.openxmlformats-officedocument.presentationml.slide+xml"/>
  <Override PartName="/ppt/slides/slide137.xml" ContentType="application/vnd.openxmlformats-officedocument.presentationml.slide+xml"/>
  <Override PartName="/ppt/slides/slide138.xml" ContentType="application/vnd.openxmlformats-officedocument.presentationml.slide+xml"/>
  <Override PartName="/ppt/slides/slide139.xml" ContentType="application/vnd.openxmlformats-officedocument.presentationml.slide+xml"/>
  <Override PartName="/ppt/slides/slide140.xml" ContentType="application/vnd.openxmlformats-officedocument.presentationml.slide+xml"/>
  <Override PartName="/ppt/slides/slide141.xml" ContentType="application/vnd.openxmlformats-officedocument.presentationml.slide+xml"/>
  <Override PartName="/ppt/slides/slide142.xml" ContentType="application/vnd.openxmlformats-officedocument.presentationml.slide+xml"/>
  <Override PartName="/ppt/slides/slide143.xml" ContentType="application/vnd.openxmlformats-officedocument.presentationml.slide+xml"/>
  <Override PartName="/ppt/slides/slide144.xml" ContentType="application/vnd.openxmlformats-officedocument.presentationml.slide+xml"/>
  <Override PartName="/ppt/slides/slide145.xml" ContentType="application/vnd.openxmlformats-officedocument.presentationml.slide+xml"/>
  <Override PartName="/ppt/slides/slide146.xml" ContentType="application/vnd.openxmlformats-officedocument.presentationml.slide+xml"/>
  <Override PartName="/ppt/slides/slide147.xml" ContentType="application/vnd.openxmlformats-officedocument.presentationml.slide+xml"/>
  <Override PartName="/ppt/slides/slide148.xml" ContentType="application/vnd.openxmlformats-officedocument.presentationml.slide+xml"/>
  <Override PartName="/ppt/slides/slide149.xml" ContentType="application/vnd.openxmlformats-officedocument.presentationml.slide+xml"/>
  <Override PartName="/ppt/slides/slide150.xml" ContentType="application/vnd.openxmlformats-officedocument.presentationml.slide+xml"/>
  <Override PartName="/ppt/slides/slide151.xml" ContentType="application/vnd.openxmlformats-officedocument.presentationml.slide+xml"/>
  <Override PartName="/ppt/slides/slide152.xml" ContentType="application/vnd.openxmlformats-officedocument.presentationml.slide+xml"/>
  <Override PartName="/ppt/slides/slide153.xml" ContentType="application/vnd.openxmlformats-officedocument.presentationml.slide+xml"/>
  <Override PartName="/ppt/slides/slide154.xml" ContentType="application/vnd.openxmlformats-officedocument.presentationml.slide+xml"/>
  <Override PartName="/ppt/slides/slide155.xml" ContentType="application/vnd.openxmlformats-officedocument.presentationml.slide+xml"/>
  <Override PartName="/ppt/slides/slide156.xml" ContentType="application/vnd.openxmlformats-officedocument.presentationml.slide+xml"/>
  <Override PartName="/ppt/slides/slide157.xml" ContentType="application/vnd.openxmlformats-officedocument.presentationml.slide+xml"/>
  <Override PartName="/ppt/slides/slide158.xml" ContentType="application/vnd.openxmlformats-officedocument.presentationml.slide+xml"/>
  <Override PartName="/ppt/slides/slide159.xml" ContentType="application/vnd.openxmlformats-officedocument.presentationml.slide+xml"/>
  <Override PartName="/ppt/slides/slide160.xml" ContentType="application/vnd.openxmlformats-officedocument.presentationml.slide+xml"/>
  <Override PartName="/ppt/slides/slide161.xml" ContentType="application/vnd.openxmlformats-officedocument.presentationml.slide+xml"/>
  <Override PartName="/ppt/slides/slide162.xml" ContentType="application/vnd.openxmlformats-officedocument.presentationml.slide+xml"/>
  <Override PartName="/ppt/slides/slide163.xml" ContentType="application/vnd.openxmlformats-officedocument.presentationml.slide+xml"/>
  <Override PartName="/ppt/slides/slide164.xml" ContentType="application/vnd.openxmlformats-officedocument.presentationml.slide+xml"/>
  <Override PartName="/ppt/slides/slide165.xml" ContentType="application/vnd.openxmlformats-officedocument.presentationml.slide+xml"/>
  <Override PartName="/ppt/slides/slide166.xml" ContentType="application/vnd.openxmlformats-officedocument.presentationml.slide+xml"/>
  <Override PartName="/ppt/slides/slide167.xml" ContentType="application/vnd.openxmlformats-officedocument.presentationml.slide+xml"/>
  <Override PartName="/ppt/slides/slide168.xml" ContentType="application/vnd.openxmlformats-officedocument.presentationml.slide+xml"/>
  <Override PartName="/ppt/slides/slide169.xml" ContentType="application/vnd.openxmlformats-officedocument.presentationml.slide+xml"/>
  <Override PartName="/ppt/slides/slide170.xml" ContentType="application/vnd.openxmlformats-officedocument.presentationml.slide+xml"/>
  <Override PartName="/ppt/slides/slide171.xml" ContentType="application/vnd.openxmlformats-officedocument.presentationml.slide+xml"/>
  <Override PartName="/ppt/slides/slide172.xml" ContentType="application/vnd.openxmlformats-officedocument.presentationml.slide+xml"/>
  <Override PartName="/ppt/slides/slide173.xml" ContentType="application/vnd.openxmlformats-officedocument.presentationml.slide+xml"/>
  <Override PartName="/ppt/slides/slide174.xml" ContentType="application/vnd.openxmlformats-officedocument.presentationml.slide+xml"/>
  <Override PartName="/ppt/slides/slide175.xml" ContentType="application/vnd.openxmlformats-officedocument.presentationml.slide+xml"/>
  <Override PartName="/ppt/slides/slide176.xml" ContentType="application/vnd.openxmlformats-officedocument.presentationml.slide+xml"/>
  <Override PartName="/ppt/slides/slide177.xml" ContentType="application/vnd.openxmlformats-officedocument.presentationml.slide+xml"/>
  <Override PartName="/ppt/slides/slide178.xml" ContentType="application/vnd.openxmlformats-officedocument.presentationml.slide+xml"/>
  <Override PartName="/ppt/slides/slide179.xml" ContentType="application/vnd.openxmlformats-officedocument.presentationml.slide+xml"/>
  <Override PartName="/ppt/slides/slide180.xml" ContentType="application/vnd.openxmlformats-officedocument.presentationml.slide+xml"/>
  <Override PartName="/ppt/slides/slide181.xml" ContentType="application/vnd.openxmlformats-officedocument.presentationml.slide+xml"/>
  <Override PartName="/ppt/slides/slide182.xml" ContentType="application/vnd.openxmlformats-officedocument.presentationml.slide+xml"/>
  <Override PartName="/ppt/slides/slide183.xml" ContentType="application/vnd.openxmlformats-officedocument.presentationml.slide+xml"/>
  <Override PartName="/ppt/slides/slide184.xml" ContentType="application/vnd.openxmlformats-officedocument.presentationml.slide+xml"/>
  <Override PartName="/ppt/slides/slide185.xml" ContentType="application/vnd.openxmlformats-officedocument.presentationml.slide+xml"/>
  <Override PartName="/ppt/slides/slide186.xml" ContentType="application/vnd.openxmlformats-officedocument.presentationml.slide+xml"/>
  <Override PartName="/ppt/slides/slide187.xml" ContentType="application/vnd.openxmlformats-officedocument.presentationml.slide+xml"/>
  <Override PartName="/ppt/slides/slide188.xml" ContentType="application/vnd.openxmlformats-officedocument.presentationml.slide+xml"/>
  <Override PartName="/ppt/slides/slide189.xml" ContentType="application/vnd.openxmlformats-officedocument.presentationml.slide+xml"/>
  <Override PartName="/ppt/slides/slide190.xml" ContentType="application/vnd.openxmlformats-officedocument.presentationml.slide+xml"/>
  <Override PartName="/ppt/slides/slide191.xml" ContentType="application/vnd.openxmlformats-officedocument.presentationml.slide+xml"/>
  <Override PartName="/ppt/slides/slide192.xml" ContentType="application/vnd.openxmlformats-officedocument.presentationml.slide+xml"/>
  <Override PartName="/ppt/slides/slide193.xml" ContentType="application/vnd.openxmlformats-officedocument.presentationml.slide+xml"/>
  <Override PartName="/ppt/slides/slide194.xml" ContentType="application/vnd.openxmlformats-officedocument.presentationml.slide+xml"/>
  <Override PartName="/ppt/slides/slide195.xml" ContentType="application/vnd.openxmlformats-officedocument.presentationml.slide+xml"/>
  <Override PartName="/ppt/slides/slide196.xml" ContentType="application/vnd.openxmlformats-officedocument.presentationml.slide+xml"/>
  <Override PartName="/ppt/slides/slide197.xml" ContentType="application/vnd.openxmlformats-officedocument.presentationml.slide+xml"/>
  <Override PartName="/ppt/slides/slide198.xml" ContentType="application/vnd.openxmlformats-officedocument.presentationml.slide+xml"/>
  <Override PartName="/ppt/slides/slide199.xml" ContentType="application/vnd.openxmlformats-officedocument.presentationml.slide+xml"/>
  <Override PartName="/ppt/slides/slide200.xml" ContentType="application/vnd.openxmlformats-officedocument.presentationml.slide+xml"/>
  <Override PartName="/ppt/slides/slide201.xml" ContentType="application/vnd.openxmlformats-officedocument.presentationml.slide+xml"/>
  <Override PartName="/ppt/slides/slide202.xml" ContentType="application/vnd.openxmlformats-officedocument.presentationml.slide+xml"/>
  <Override PartName="/ppt/slides/slide203.xml" ContentType="application/vnd.openxmlformats-officedocument.presentationml.slide+xml"/>
  <Override PartName="/ppt/slides/slide20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06"/>
  </p:notesMasterIdLst>
  <p:sldIdLst>
    <p:sldId id="256" r:id="rId2"/>
    <p:sldId id="415" r:id="rId3"/>
    <p:sldId id="271" r:id="rId4"/>
    <p:sldId id="270" r:id="rId5"/>
    <p:sldId id="475" r:id="rId6"/>
    <p:sldId id="419" r:id="rId7"/>
    <p:sldId id="417" r:id="rId8"/>
    <p:sldId id="416" r:id="rId9"/>
    <p:sldId id="418" r:id="rId10"/>
    <p:sldId id="423" r:id="rId11"/>
    <p:sldId id="424" r:id="rId12"/>
    <p:sldId id="425" r:id="rId13"/>
    <p:sldId id="426" r:id="rId14"/>
    <p:sldId id="524" r:id="rId15"/>
    <p:sldId id="525" r:id="rId16"/>
    <p:sldId id="526" r:id="rId17"/>
    <p:sldId id="527" r:id="rId18"/>
    <p:sldId id="528" r:id="rId19"/>
    <p:sldId id="529" r:id="rId20"/>
    <p:sldId id="530" r:id="rId21"/>
    <p:sldId id="531" r:id="rId22"/>
    <p:sldId id="532" r:id="rId23"/>
    <p:sldId id="533" r:id="rId24"/>
    <p:sldId id="534" r:id="rId25"/>
    <p:sldId id="535" r:id="rId26"/>
    <p:sldId id="536" r:id="rId27"/>
    <p:sldId id="537" r:id="rId28"/>
    <p:sldId id="538" r:id="rId29"/>
    <p:sldId id="539" r:id="rId30"/>
    <p:sldId id="436" r:id="rId31"/>
    <p:sldId id="437" r:id="rId32"/>
    <p:sldId id="438" r:id="rId33"/>
    <p:sldId id="439" r:id="rId34"/>
    <p:sldId id="440" r:id="rId35"/>
    <p:sldId id="441" r:id="rId36"/>
    <p:sldId id="442" r:id="rId37"/>
    <p:sldId id="443" r:id="rId38"/>
    <p:sldId id="444" r:id="rId39"/>
    <p:sldId id="445" r:id="rId40"/>
    <p:sldId id="446" r:id="rId41"/>
    <p:sldId id="447" r:id="rId42"/>
    <p:sldId id="448" r:id="rId43"/>
    <p:sldId id="449" r:id="rId44"/>
    <p:sldId id="450" r:id="rId45"/>
    <p:sldId id="451" r:id="rId46"/>
    <p:sldId id="452" r:id="rId47"/>
    <p:sldId id="453" r:id="rId48"/>
    <p:sldId id="454" r:id="rId49"/>
    <p:sldId id="455" r:id="rId50"/>
    <p:sldId id="456" r:id="rId51"/>
    <p:sldId id="457" r:id="rId52"/>
    <p:sldId id="458" r:id="rId53"/>
    <p:sldId id="459" r:id="rId54"/>
    <p:sldId id="460" r:id="rId55"/>
    <p:sldId id="461" r:id="rId56"/>
    <p:sldId id="462" r:id="rId57"/>
    <p:sldId id="463" r:id="rId58"/>
    <p:sldId id="464" r:id="rId59"/>
    <p:sldId id="465" r:id="rId60"/>
    <p:sldId id="466" r:id="rId61"/>
    <p:sldId id="467" r:id="rId62"/>
    <p:sldId id="468" r:id="rId63"/>
    <p:sldId id="469" r:id="rId64"/>
    <p:sldId id="470" r:id="rId65"/>
    <p:sldId id="471" r:id="rId66"/>
    <p:sldId id="472" r:id="rId67"/>
    <p:sldId id="473" r:id="rId68"/>
    <p:sldId id="474" r:id="rId69"/>
    <p:sldId id="268" r:id="rId70"/>
    <p:sldId id="320" r:id="rId71"/>
    <p:sldId id="283" r:id="rId72"/>
    <p:sldId id="284" r:id="rId73"/>
    <p:sldId id="289" r:id="rId74"/>
    <p:sldId id="292" r:id="rId75"/>
    <p:sldId id="293" r:id="rId76"/>
    <p:sldId id="290" r:id="rId77"/>
    <p:sldId id="540" r:id="rId78"/>
    <p:sldId id="291" r:id="rId79"/>
    <p:sldId id="286" r:id="rId80"/>
    <p:sldId id="287" r:id="rId81"/>
    <p:sldId id="288" r:id="rId82"/>
    <p:sldId id="296" r:id="rId83"/>
    <p:sldId id="297" r:id="rId84"/>
    <p:sldId id="298" r:id="rId85"/>
    <p:sldId id="294" r:id="rId86"/>
    <p:sldId id="299" r:id="rId87"/>
    <p:sldId id="300" r:id="rId88"/>
    <p:sldId id="301" r:id="rId89"/>
    <p:sldId id="295" r:id="rId90"/>
    <p:sldId id="305" r:id="rId91"/>
    <p:sldId id="397" r:id="rId92"/>
    <p:sldId id="402" r:id="rId93"/>
    <p:sldId id="479" r:id="rId94"/>
    <p:sldId id="406" r:id="rId95"/>
    <p:sldId id="476" r:id="rId96"/>
    <p:sldId id="478" r:id="rId97"/>
    <p:sldId id="480" r:id="rId98"/>
    <p:sldId id="403" r:id="rId99"/>
    <p:sldId id="477" r:id="rId100"/>
    <p:sldId id="483" r:id="rId101"/>
    <p:sldId id="486" r:id="rId102"/>
    <p:sldId id="405" r:id="rId103"/>
    <p:sldId id="484" r:id="rId104"/>
    <p:sldId id="485" r:id="rId105"/>
    <p:sldId id="487" r:id="rId106"/>
    <p:sldId id="404" r:id="rId107"/>
    <p:sldId id="481" r:id="rId108"/>
    <p:sldId id="482" r:id="rId109"/>
    <p:sldId id="407" r:id="rId110"/>
    <p:sldId id="493" r:id="rId111"/>
    <p:sldId id="489" r:id="rId112"/>
    <p:sldId id="490" r:id="rId113"/>
    <p:sldId id="491" r:id="rId114"/>
    <p:sldId id="492" r:id="rId115"/>
    <p:sldId id="494" r:id="rId116"/>
    <p:sldId id="495" r:id="rId117"/>
    <p:sldId id="496" r:id="rId118"/>
    <p:sldId id="498" r:id="rId119"/>
    <p:sldId id="497" r:id="rId120"/>
    <p:sldId id="505" r:id="rId121"/>
    <p:sldId id="506" r:id="rId122"/>
    <p:sldId id="507" r:id="rId123"/>
    <p:sldId id="508" r:id="rId124"/>
    <p:sldId id="511" r:id="rId125"/>
    <p:sldId id="509" r:id="rId126"/>
    <p:sldId id="510" r:id="rId127"/>
    <p:sldId id="355" r:id="rId128"/>
    <p:sldId id="356" r:id="rId129"/>
    <p:sldId id="321" r:id="rId130"/>
    <p:sldId id="357" r:id="rId131"/>
    <p:sldId id="358" r:id="rId132"/>
    <p:sldId id="359" r:id="rId133"/>
    <p:sldId id="499" r:id="rId134"/>
    <p:sldId id="500" r:id="rId135"/>
    <p:sldId id="322" r:id="rId136"/>
    <p:sldId id="501" r:id="rId137"/>
    <p:sldId id="502" r:id="rId138"/>
    <p:sldId id="512" r:id="rId139"/>
    <p:sldId id="503" r:id="rId140"/>
    <p:sldId id="504" r:id="rId141"/>
    <p:sldId id="395" r:id="rId142"/>
    <p:sldId id="361" r:id="rId143"/>
    <p:sldId id="513" r:id="rId144"/>
    <p:sldId id="396" r:id="rId145"/>
    <p:sldId id="514" r:id="rId146"/>
    <p:sldId id="364" r:id="rId147"/>
    <p:sldId id="323" r:id="rId148"/>
    <p:sldId id="328" r:id="rId149"/>
    <p:sldId id="324" r:id="rId150"/>
    <p:sldId id="515" r:id="rId151"/>
    <p:sldId id="408" r:id="rId152"/>
    <p:sldId id="409" r:id="rId153"/>
    <p:sldId id="309" r:id="rId154"/>
    <p:sldId id="365" r:id="rId155"/>
    <p:sldId id="366" r:id="rId156"/>
    <p:sldId id="367" r:id="rId157"/>
    <p:sldId id="368" r:id="rId158"/>
    <p:sldId id="369" r:id="rId159"/>
    <p:sldId id="327" r:id="rId160"/>
    <p:sldId id="329" r:id="rId161"/>
    <p:sldId id="371" r:id="rId162"/>
    <p:sldId id="311" r:id="rId163"/>
    <p:sldId id="372" r:id="rId164"/>
    <p:sldId id="330" r:id="rId165"/>
    <p:sldId id="331" r:id="rId166"/>
    <p:sldId id="516" r:id="rId167"/>
    <p:sldId id="351" r:id="rId168"/>
    <p:sldId id="307" r:id="rId169"/>
    <p:sldId id="373" r:id="rId170"/>
    <p:sldId id="374" r:id="rId171"/>
    <p:sldId id="375" r:id="rId172"/>
    <p:sldId id="332" r:id="rId173"/>
    <p:sldId id="333" r:id="rId174"/>
    <p:sldId id="347" r:id="rId175"/>
    <p:sldId id="353" r:id="rId176"/>
    <p:sldId id="348" r:id="rId177"/>
    <p:sldId id="517" r:id="rId178"/>
    <p:sldId id="518" r:id="rId179"/>
    <p:sldId id="318" r:id="rId180"/>
    <p:sldId id="376" r:id="rId181"/>
    <p:sldId id="377" r:id="rId182"/>
    <p:sldId id="378" r:id="rId183"/>
    <p:sldId id="340" r:id="rId184"/>
    <p:sldId id="341" r:id="rId185"/>
    <p:sldId id="519" r:id="rId186"/>
    <p:sldId id="342" r:id="rId187"/>
    <p:sldId id="520" r:id="rId188"/>
    <p:sldId id="312" r:id="rId189"/>
    <p:sldId id="379" r:id="rId190"/>
    <p:sldId id="334" r:id="rId191"/>
    <p:sldId id="335" r:id="rId192"/>
    <p:sldId id="349" r:id="rId193"/>
    <p:sldId id="389" r:id="rId194"/>
    <p:sldId id="313" r:id="rId195"/>
    <p:sldId id="314" r:id="rId196"/>
    <p:sldId id="383" r:id="rId197"/>
    <p:sldId id="384" r:id="rId198"/>
    <p:sldId id="411" r:id="rId199"/>
    <p:sldId id="410" r:id="rId200"/>
    <p:sldId id="386" r:id="rId201"/>
    <p:sldId id="387" r:id="rId202"/>
    <p:sldId id="521" r:id="rId203"/>
    <p:sldId id="522" r:id="rId204"/>
    <p:sldId id="523" r:id="rId205"/>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1910" autoAdjust="0"/>
    <p:restoredTop sz="94660"/>
  </p:normalViewPr>
  <p:slideViewPr>
    <p:cSldViewPr>
      <p:cViewPr varScale="1">
        <p:scale>
          <a:sx n="77" d="100"/>
          <a:sy n="77" d="100"/>
        </p:scale>
        <p:origin x="-84" y="-666"/>
      </p:cViewPr>
      <p:guideLst>
        <p:guide orient="horz" pos="2160"/>
        <p:guide pos="2880"/>
      </p:guideLst>
    </p:cSldViewPr>
  </p:slideViewPr>
  <p:notesTextViewPr>
    <p:cViewPr>
      <p:scale>
        <a:sx n="100" d="100"/>
        <a:sy n="100" d="100"/>
      </p:scale>
      <p:origin x="0" y="0"/>
    </p:cViewPr>
  </p:notesTextViewPr>
  <p:sorterViewPr>
    <p:cViewPr>
      <p:scale>
        <a:sx n="66" d="100"/>
        <a:sy n="66" d="100"/>
      </p:scale>
      <p:origin x="0" y="1860"/>
    </p:cViewPr>
  </p:sorterViewPr>
  <p:gridSpacing cx="76200" cy="76200"/>
</p:viewPr>
</file>

<file path=ppt/_rels/presentation.xml.rels><?xml version="1.0" encoding="UTF-8" standalone="yes"?>
<Relationships xmlns="http://schemas.openxmlformats.org/package/2006/relationships"><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63" Type="http://schemas.openxmlformats.org/officeDocument/2006/relationships/slide" Target="slides/slide62.xml"/><Relationship Id="rId84" Type="http://schemas.openxmlformats.org/officeDocument/2006/relationships/slide" Target="slides/slide83.xml"/><Relationship Id="rId138" Type="http://schemas.openxmlformats.org/officeDocument/2006/relationships/slide" Target="slides/slide137.xml"/><Relationship Id="rId159" Type="http://schemas.openxmlformats.org/officeDocument/2006/relationships/slide" Target="slides/slide158.xml"/><Relationship Id="rId170" Type="http://schemas.openxmlformats.org/officeDocument/2006/relationships/slide" Target="slides/slide169.xml"/><Relationship Id="rId191" Type="http://schemas.openxmlformats.org/officeDocument/2006/relationships/slide" Target="slides/slide190.xml"/><Relationship Id="rId205" Type="http://schemas.openxmlformats.org/officeDocument/2006/relationships/slide" Target="slides/slide204.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28" Type="http://schemas.openxmlformats.org/officeDocument/2006/relationships/slide" Target="slides/slide127.xml"/><Relationship Id="rId144" Type="http://schemas.openxmlformats.org/officeDocument/2006/relationships/slide" Target="slides/slide143.xml"/><Relationship Id="rId149" Type="http://schemas.openxmlformats.org/officeDocument/2006/relationships/slide" Target="slides/slide148.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slide" Target="slides/slide94.xml"/><Relationship Id="rId160" Type="http://schemas.openxmlformats.org/officeDocument/2006/relationships/slide" Target="slides/slide159.xml"/><Relationship Id="rId165" Type="http://schemas.openxmlformats.org/officeDocument/2006/relationships/slide" Target="slides/slide164.xml"/><Relationship Id="rId181" Type="http://schemas.openxmlformats.org/officeDocument/2006/relationships/slide" Target="slides/slide180.xml"/><Relationship Id="rId186" Type="http://schemas.openxmlformats.org/officeDocument/2006/relationships/slide" Target="slides/slide185.xml"/><Relationship Id="rId22" Type="http://schemas.openxmlformats.org/officeDocument/2006/relationships/slide" Target="slides/slide21.xml"/><Relationship Id="rId27" Type="http://schemas.openxmlformats.org/officeDocument/2006/relationships/slide" Target="slides/slide26.xml"/><Relationship Id="rId43" Type="http://schemas.openxmlformats.org/officeDocument/2006/relationships/slide" Target="slides/slide42.xml"/><Relationship Id="rId48" Type="http://schemas.openxmlformats.org/officeDocument/2006/relationships/slide" Target="slides/slide47.xml"/><Relationship Id="rId64" Type="http://schemas.openxmlformats.org/officeDocument/2006/relationships/slide" Target="slides/slide63.xml"/><Relationship Id="rId69" Type="http://schemas.openxmlformats.org/officeDocument/2006/relationships/slide" Target="slides/slide68.xml"/><Relationship Id="rId113" Type="http://schemas.openxmlformats.org/officeDocument/2006/relationships/slide" Target="slides/slide112.xml"/><Relationship Id="rId118" Type="http://schemas.openxmlformats.org/officeDocument/2006/relationships/slide" Target="slides/slide117.xml"/><Relationship Id="rId134" Type="http://schemas.openxmlformats.org/officeDocument/2006/relationships/slide" Target="slides/slide133.xml"/><Relationship Id="rId139" Type="http://schemas.openxmlformats.org/officeDocument/2006/relationships/slide" Target="slides/slide138.xml"/><Relationship Id="rId80" Type="http://schemas.openxmlformats.org/officeDocument/2006/relationships/slide" Target="slides/slide79.xml"/><Relationship Id="rId85" Type="http://schemas.openxmlformats.org/officeDocument/2006/relationships/slide" Target="slides/slide84.xml"/><Relationship Id="rId150" Type="http://schemas.openxmlformats.org/officeDocument/2006/relationships/slide" Target="slides/slide149.xml"/><Relationship Id="rId155" Type="http://schemas.openxmlformats.org/officeDocument/2006/relationships/slide" Target="slides/slide154.xml"/><Relationship Id="rId171" Type="http://schemas.openxmlformats.org/officeDocument/2006/relationships/slide" Target="slides/slide170.xml"/><Relationship Id="rId176" Type="http://schemas.openxmlformats.org/officeDocument/2006/relationships/slide" Target="slides/slide175.xml"/><Relationship Id="rId192" Type="http://schemas.openxmlformats.org/officeDocument/2006/relationships/slide" Target="slides/slide191.xml"/><Relationship Id="rId197" Type="http://schemas.openxmlformats.org/officeDocument/2006/relationships/slide" Target="slides/slide196.xml"/><Relationship Id="rId206" Type="http://schemas.openxmlformats.org/officeDocument/2006/relationships/notesMaster" Target="notesMasters/notesMaster1.xml"/><Relationship Id="rId201" Type="http://schemas.openxmlformats.org/officeDocument/2006/relationships/slide" Target="slides/slide200.xml"/><Relationship Id="rId12" Type="http://schemas.openxmlformats.org/officeDocument/2006/relationships/slide" Target="slides/slide11.xml"/><Relationship Id="rId17" Type="http://schemas.openxmlformats.org/officeDocument/2006/relationships/slide" Target="slides/slide16.xml"/><Relationship Id="rId33" Type="http://schemas.openxmlformats.org/officeDocument/2006/relationships/slide" Target="slides/slide32.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08" Type="http://schemas.openxmlformats.org/officeDocument/2006/relationships/slide" Target="slides/slide107.xml"/><Relationship Id="rId124" Type="http://schemas.openxmlformats.org/officeDocument/2006/relationships/slide" Target="slides/slide123.xml"/><Relationship Id="rId129" Type="http://schemas.openxmlformats.org/officeDocument/2006/relationships/slide" Target="slides/slide128.xml"/><Relationship Id="rId54" Type="http://schemas.openxmlformats.org/officeDocument/2006/relationships/slide" Target="slides/slide53.xml"/><Relationship Id="rId70" Type="http://schemas.openxmlformats.org/officeDocument/2006/relationships/slide" Target="slides/slide69.xml"/><Relationship Id="rId75" Type="http://schemas.openxmlformats.org/officeDocument/2006/relationships/slide" Target="slides/slide74.xml"/><Relationship Id="rId91" Type="http://schemas.openxmlformats.org/officeDocument/2006/relationships/slide" Target="slides/slide90.xml"/><Relationship Id="rId96" Type="http://schemas.openxmlformats.org/officeDocument/2006/relationships/slide" Target="slides/slide95.xml"/><Relationship Id="rId140" Type="http://schemas.openxmlformats.org/officeDocument/2006/relationships/slide" Target="slides/slide139.xml"/><Relationship Id="rId145" Type="http://schemas.openxmlformats.org/officeDocument/2006/relationships/slide" Target="slides/slide144.xml"/><Relationship Id="rId161" Type="http://schemas.openxmlformats.org/officeDocument/2006/relationships/slide" Target="slides/slide160.xml"/><Relationship Id="rId166" Type="http://schemas.openxmlformats.org/officeDocument/2006/relationships/slide" Target="slides/slide165.xml"/><Relationship Id="rId182" Type="http://schemas.openxmlformats.org/officeDocument/2006/relationships/slide" Target="slides/slide181.xml"/><Relationship Id="rId187" Type="http://schemas.openxmlformats.org/officeDocument/2006/relationships/slide" Target="slides/slide186.xml"/><Relationship Id="rId1" Type="http://schemas.openxmlformats.org/officeDocument/2006/relationships/slideMaster" Target="slideMasters/slideMaster1.xml"/><Relationship Id="rId6" Type="http://schemas.openxmlformats.org/officeDocument/2006/relationships/slide" Target="slides/slide5.xml"/><Relationship Id="rId23" Type="http://schemas.openxmlformats.org/officeDocument/2006/relationships/slide" Target="slides/slide22.xml"/><Relationship Id="rId28" Type="http://schemas.openxmlformats.org/officeDocument/2006/relationships/slide" Target="slides/slide27.xml"/><Relationship Id="rId49" Type="http://schemas.openxmlformats.org/officeDocument/2006/relationships/slide" Target="slides/slide48.xml"/><Relationship Id="rId114" Type="http://schemas.openxmlformats.org/officeDocument/2006/relationships/slide" Target="slides/slide113.xml"/><Relationship Id="rId119" Type="http://schemas.openxmlformats.org/officeDocument/2006/relationships/slide" Target="slides/slide118.xml"/><Relationship Id="rId44" Type="http://schemas.openxmlformats.org/officeDocument/2006/relationships/slide" Target="slides/slide43.xml"/><Relationship Id="rId60" Type="http://schemas.openxmlformats.org/officeDocument/2006/relationships/slide" Target="slides/slide59.xml"/><Relationship Id="rId65" Type="http://schemas.openxmlformats.org/officeDocument/2006/relationships/slide" Target="slides/slide64.xml"/><Relationship Id="rId81" Type="http://schemas.openxmlformats.org/officeDocument/2006/relationships/slide" Target="slides/slide80.xml"/><Relationship Id="rId86" Type="http://schemas.openxmlformats.org/officeDocument/2006/relationships/slide" Target="slides/slide85.xml"/><Relationship Id="rId130" Type="http://schemas.openxmlformats.org/officeDocument/2006/relationships/slide" Target="slides/slide129.xml"/><Relationship Id="rId135" Type="http://schemas.openxmlformats.org/officeDocument/2006/relationships/slide" Target="slides/slide134.xml"/><Relationship Id="rId151" Type="http://schemas.openxmlformats.org/officeDocument/2006/relationships/slide" Target="slides/slide150.xml"/><Relationship Id="rId156" Type="http://schemas.openxmlformats.org/officeDocument/2006/relationships/slide" Target="slides/slide155.xml"/><Relationship Id="rId177" Type="http://schemas.openxmlformats.org/officeDocument/2006/relationships/slide" Target="slides/slide176.xml"/><Relationship Id="rId198" Type="http://schemas.openxmlformats.org/officeDocument/2006/relationships/slide" Target="slides/slide197.xml"/><Relationship Id="rId172" Type="http://schemas.openxmlformats.org/officeDocument/2006/relationships/slide" Target="slides/slide171.xml"/><Relationship Id="rId193" Type="http://schemas.openxmlformats.org/officeDocument/2006/relationships/slide" Target="slides/slide192.xml"/><Relationship Id="rId202" Type="http://schemas.openxmlformats.org/officeDocument/2006/relationships/slide" Target="slides/slide201.xml"/><Relationship Id="rId207" Type="http://schemas.openxmlformats.org/officeDocument/2006/relationships/presProps" Target="presProps.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141" Type="http://schemas.openxmlformats.org/officeDocument/2006/relationships/slide" Target="slides/slide140.xml"/><Relationship Id="rId146" Type="http://schemas.openxmlformats.org/officeDocument/2006/relationships/slide" Target="slides/slide145.xml"/><Relationship Id="rId167" Type="http://schemas.openxmlformats.org/officeDocument/2006/relationships/slide" Target="slides/slide166.xml"/><Relationship Id="rId188" Type="http://schemas.openxmlformats.org/officeDocument/2006/relationships/slide" Target="slides/slide187.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162" Type="http://schemas.openxmlformats.org/officeDocument/2006/relationships/slide" Target="slides/slide161.xml"/><Relationship Id="rId183" Type="http://schemas.openxmlformats.org/officeDocument/2006/relationships/slide" Target="slides/slide182.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slide" Target="slides/slide130.xml"/><Relationship Id="rId136" Type="http://schemas.openxmlformats.org/officeDocument/2006/relationships/slide" Target="slides/slide135.xml"/><Relationship Id="rId157" Type="http://schemas.openxmlformats.org/officeDocument/2006/relationships/slide" Target="slides/slide156.xml"/><Relationship Id="rId178" Type="http://schemas.openxmlformats.org/officeDocument/2006/relationships/slide" Target="slides/slide177.xml"/><Relationship Id="rId61" Type="http://schemas.openxmlformats.org/officeDocument/2006/relationships/slide" Target="slides/slide60.xml"/><Relationship Id="rId82" Type="http://schemas.openxmlformats.org/officeDocument/2006/relationships/slide" Target="slides/slide81.xml"/><Relationship Id="rId152" Type="http://schemas.openxmlformats.org/officeDocument/2006/relationships/slide" Target="slides/slide151.xml"/><Relationship Id="rId173" Type="http://schemas.openxmlformats.org/officeDocument/2006/relationships/slide" Target="slides/slide172.xml"/><Relationship Id="rId194" Type="http://schemas.openxmlformats.org/officeDocument/2006/relationships/slide" Target="slides/slide193.xml"/><Relationship Id="rId199" Type="http://schemas.openxmlformats.org/officeDocument/2006/relationships/slide" Target="slides/slide198.xml"/><Relationship Id="rId203" Type="http://schemas.openxmlformats.org/officeDocument/2006/relationships/slide" Target="slides/slide202.xml"/><Relationship Id="rId208" Type="http://schemas.openxmlformats.org/officeDocument/2006/relationships/viewProps" Target="viewProps.xml"/><Relationship Id="rId19" Type="http://schemas.openxmlformats.org/officeDocument/2006/relationships/slide" Target="slides/slide18.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26" Type="http://schemas.openxmlformats.org/officeDocument/2006/relationships/slide" Target="slides/slide125.xml"/><Relationship Id="rId147" Type="http://schemas.openxmlformats.org/officeDocument/2006/relationships/slide" Target="slides/slide146.xml"/><Relationship Id="rId168" Type="http://schemas.openxmlformats.org/officeDocument/2006/relationships/slide" Target="slides/slide167.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142" Type="http://schemas.openxmlformats.org/officeDocument/2006/relationships/slide" Target="slides/slide141.xml"/><Relationship Id="rId163" Type="http://schemas.openxmlformats.org/officeDocument/2006/relationships/slide" Target="slides/slide162.xml"/><Relationship Id="rId184" Type="http://schemas.openxmlformats.org/officeDocument/2006/relationships/slide" Target="slides/slide183.xml"/><Relationship Id="rId189" Type="http://schemas.openxmlformats.org/officeDocument/2006/relationships/slide" Target="slides/slide188.xml"/><Relationship Id="rId3" Type="http://schemas.openxmlformats.org/officeDocument/2006/relationships/slide" Target="slides/slide2.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137" Type="http://schemas.openxmlformats.org/officeDocument/2006/relationships/slide" Target="slides/slide136.xml"/><Relationship Id="rId158" Type="http://schemas.openxmlformats.org/officeDocument/2006/relationships/slide" Target="slides/slide157.xml"/><Relationship Id="rId20" Type="http://schemas.openxmlformats.org/officeDocument/2006/relationships/slide" Target="slides/slide19.xml"/><Relationship Id="rId41" Type="http://schemas.openxmlformats.org/officeDocument/2006/relationships/slide" Target="slides/slide40.xml"/><Relationship Id="rId62" Type="http://schemas.openxmlformats.org/officeDocument/2006/relationships/slide" Target="slides/slide61.xml"/><Relationship Id="rId83" Type="http://schemas.openxmlformats.org/officeDocument/2006/relationships/slide" Target="slides/slide82.xml"/><Relationship Id="rId88" Type="http://schemas.openxmlformats.org/officeDocument/2006/relationships/slide" Target="slides/slide87.xml"/><Relationship Id="rId111" Type="http://schemas.openxmlformats.org/officeDocument/2006/relationships/slide" Target="slides/slide110.xml"/><Relationship Id="rId132" Type="http://schemas.openxmlformats.org/officeDocument/2006/relationships/slide" Target="slides/slide131.xml"/><Relationship Id="rId153" Type="http://schemas.openxmlformats.org/officeDocument/2006/relationships/slide" Target="slides/slide152.xml"/><Relationship Id="rId174" Type="http://schemas.openxmlformats.org/officeDocument/2006/relationships/slide" Target="slides/slide173.xml"/><Relationship Id="rId179" Type="http://schemas.openxmlformats.org/officeDocument/2006/relationships/slide" Target="slides/slide178.xml"/><Relationship Id="rId195" Type="http://schemas.openxmlformats.org/officeDocument/2006/relationships/slide" Target="slides/slide194.xml"/><Relationship Id="rId209" Type="http://schemas.openxmlformats.org/officeDocument/2006/relationships/theme" Target="theme/theme1.xml"/><Relationship Id="rId190" Type="http://schemas.openxmlformats.org/officeDocument/2006/relationships/slide" Target="slides/slide189.xml"/><Relationship Id="rId204" Type="http://schemas.openxmlformats.org/officeDocument/2006/relationships/slide" Target="slides/slide203.xml"/><Relationship Id="rId15" Type="http://schemas.openxmlformats.org/officeDocument/2006/relationships/slide" Target="slides/slide14.xml"/><Relationship Id="rId36" Type="http://schemas.openxmlformats.org/officeDocument/2006/relationships/slide" Target="slides/slide35.xml"/><Relationship Id="rId57" Type="http://schemas.openxmlformats.org/officeDocument/2006/relationships/slide" Target="slides/slide56.xml"/><Relationship Id="rId106" Type="http://schemas.openxmlformats.org/officeDocument/2006/relationships/slide" Target="slides/slide105.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52" Type="http://schemas.openxmlformats.org/officeDocument/2006/relationships/slide" Target="slides/slide51.xml"/><Relationship Id="rId73" Type="http://schemas.openxmlformats.org/officeDocument/2006/relationships/slide" Target="slides/slide72.xml"/><Relationship Id="rId78" Type="http://schemas.openxmlformats.org/officeDocument/2006/relationships/slide" Target="slides/slide77.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43" Type="http://schemas.openxmlformats.org/officeDocument/2006/relationships/slide" Target="slides/slide142.xml"/><Relationship Id="rId148" Type="http://schemas.openxmlformats.org/officeDocument/2006/relationships/slide" Target="slides/slide147.xml"/><Relationship Id="rId164" Type="http://schemas.openxmlformats.org/officeDocument/2006/relationships/slide" Target="slides/slide163.xml"/><Relationship Id="rId169" Type="http://schemas.openxmlformats.org/officeDocument/2006/relationships/slide" Target="slides/slide168.xml"/><Relationship Id="rId185" Type="http://schemas.openxmlformats.org/officeDocument/2006/relationships/slide" Target="slides/slide184.xml"/><Relationship Id="rId4" Type="http://schemas.openxmlformats.org/officeDocument/2006/relationships/slide" Target="slides/slide3.xml"/><Relationship Id="rId9" Type="http://schemas.openxmlformats.org/officeDocument/2006/relationships/slide" Target="slides/slide8.xml"/><Relationship Id="rId180" Type="http://schemas.openxmlformats.org/officeDocument/2006/relationships/slide" Target="slides/slide179.xml"/><Relationship Id="rId210" Type="http://schemas.openxmlformats.org/officeDocument/2006/relationships/tableStyles" Target="tableStyles.xml"/><Relationship Id="rId26" Type="http://schemas.openxmlformats.org/officeDocument/2006/relationships/slide" Target="slides/slide25.xml"/><Relationship Id="rId47" Type="http://schemas.openxmlformats.org/officeDocument/2006/relationships/slide" Target="slides/slide46.xml"/><Relationship Id="rId68" Type="http://schemas.openxmlformats.org/officeDocument/2006/relationships/slide" Target="slides/slide67.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slide" Target="slides/slide132.xml"/><Relationship Id="rId154" Type="http://schemas.openxmlformats.org/officeDocument/2006/relationships/slide" Target="slides/slide153.xml"/><Relationship Id="rId175" Type="http://schemas.openxmlformats.org/officeDocument/2006/relationships/slide" Target="slides/slide174.xml"/><Relationship Id="rId196" Type="http://schemas.openxmlformats.org/officeDocument/2006/relationships/slide" Target="slides/slide195.xml"/><Relationship Id="rId200" Type="http://schemas.openxmlformats.org/officeDocument/2006/relationships/slide" Target="slides/slide199.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28B6EC5-8401-4FFD-83AE-39F395DF5D76}" type="datetimeFigureOut">
              <a:rPr lang="en-US" smtClean="0"/>
              <a:pPr/>
              <a:t>8/24/2011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141D934-1F05-4AD8-BB31-80E8D4079167}" type="slidenum">
              <a:rPr lang="en-US" smtClean="0"/>
              <a:pPr/>
              <a:t>‹#›</a:t>
            </a:fld>
            <a:endParaRPr lang="en-US"/>
          </a:p>
        </p:txBody>
      </p:sp>
    </p:spTree>
    <p:extLst>
      <p:ext uri="{BB962C8B-B14F-4D97-AF65-F5344CB8AC3E}">
        <p14:creationId xmlns:p14="http://schemas.microsoft.com/office/powerpoint/2010/main" val="164543041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53.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58.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6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9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3</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53</a:t>
            </a:fld>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58</a:t>
            </a:fld>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64</a:t>
            </a:fld>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pPr>
              <a:defRPr/>
            </a:pPr>
            <a:fld id="{5A1EFF7C-D8A0-4ADE-AD3F-AB2459661216}" type="slidenum">
              <a:rPr lang="en-US" smtClean="0"/>
              <a:pPr>
                <a:defRPr/>
              </a:pPr>
              <a:t>92</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4</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5</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10</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32</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33</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34</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50</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ADD7DD22-6983-4741-A226-FFF7243B7AF7}" type="slidenum">
              <a:rPr lang="en-US" smtClean="0"/>
              <a:pPr/>
              <a:t>52</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A9F9C25E-163F-454A-87AE-45FD2A266291}" type="datetimeFigureOut">
              <a:rPr lang="en-US"/>
              <a:pPr>
                <a:defRPr/>
              </a:pPr>
              <a:t>8/24/2011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A1EB498E-4FBA-4C6B-A1B2-62A7974DA554}"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410BC5AB-AD79-4105-ADCC-640106D76F8A}" type="datetimeFigureOut">
              <a:rPr lang="en-US"/>
              <a:pPr>
                <a:defRPr/>
              </a:pPr>
              <a:t>8/24/2011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D8160C73-EC58-4748-BE94-31779A47D2D7}"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67E4141C-DC33-4F7E-AD06-51027127EF17}" type="datetimeFigureOut">
              <a:rPr lang="en-US"/>
              <a:pPr>
                <a:defRPr/>
              </a:pPr>
              <a:t>8/24/2011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328CCCB5-D5D6-41BC-BD7F-66E56D65FA89}"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AC87F3FD-5294-456F-9F7F-0917D4A2497F}" type="datetimeFigureOut">
              <a:rPr lang="en-US"/>
              <a:pPr>
                <a:defRPr/>
              </a:pPr>
              <a:t>8/24/2011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9850C94F-A1CA-4B1D-9333-3397805C9F27}"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E4630A9B-2ACC-4EBE-91F5-9C72F4C2E397}" type="datetimeFigureOut">
              <a:rPr lang="en-US"/>
              <a:pPr>
                <a:defRPr/>
              </a:pPr>
              <a:t>8/24/2011</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CAEE629B-8CCB-496C-86EC-ED8A6A857B94}"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4C9BFD36-C721-4F4A-B305-F3A8438DCD5F}" type="datetimeFigureOut">
              <a:rPr lang="en-US"/>
              <a:pPr>
                <a:defRPr/>
              </a:pPr>
              <a:t>8/24/2011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97992A49-70B5-4D4E-B1EB-5A2D9FF4FF10}"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366AB234-6E0D-4243-BACC-77493909D5D2}" type="datetimeFigureOut">
              <a:rPr lang="en-US"/>
              <a:pPr>
                <a:defRPr/>
              </a:pPr>
              <a:t>8/24/2011</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E7A70792-9233-4746-B2E1-1ACF7F6FE9E3}"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15D5FE4F-CE25-4A43-8B42-7A2A6A5C962A}" type="datetimeFigureOut">
              <a:rPr lang="en-US"/>
              <a:pPr>
                <a:defRPr/>
              </a:pPr>
              <a:t>8/24/2011</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FF10BB38-8A3D-49DE-9CC2-5357477E2BFB}"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FC364E27-2C1F-4F3F-AB3C-862172351431}" type="datetimeFigureOut">
              <a:rPr lang="en-US"/>
              <a:pPr>
                <a:defRPr/>
              </a:pPr>
              <a:t>8/24/2011</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F4BEA2B0-754E-48AC-8C4F-6D06A3928C44}"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687E81ED-6F9E-4A9A-A731-B204CEF9FDD4}" type="datetimeFigureOut">
              <a:rPr lang="en-US"/>
              <a:pPr>
                <a:defRPr/>
              </a:pPr>
              <a:t>8/24/2011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0894D25E-286D-475A-9428-668643FD5A54}"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6F4DF8A7-B497-4B04-9E1D-C53B5AEF93CA}" type="datetimeFigureOut">
              <a:rPr lang="en-US"/>
              <a:pPr>
                <a:defRPr/>
              </a:pPr>
              <a:t>8/24/2011</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0D367A93-A2D1-4619-9943-D818A7A94A96}"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E1AF82E3-0BB0-4283-9717-0F92046BD588}" type="datetimeFigureOut">
              <a:rPr lang="en-US"/>
              <a:pPr>
                <a:defRPr/>
              </a:pPr>
              <a:t>8/24/2011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smtClean="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10186F35-E587-4E42-8CC8-C80ED0AE0EB5}"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10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0.xml.rels><?xml version="1.0" encoding="UTF-8" standalone="yes"?>
<Relationships xmlns="http://schemas.openxmlformats.org/package/2006/relationships"><Relationship Id="rId2" Type="http://schemas.openxmlformats.org/officeDocument/2006/relationships/hyperlink" Target="http://en.wikipedia.org/wiki/United_States_Declaration_of_Independence#Text" TargetMode="External"/><Relationship Id="rId1" Type="http://schemas.openxmlformats.org/officeDocument/2006/relationships/slideLayout" Target="../slideLayouts/slideLayout6.xml"/></Relationships>
</file>

<file path=ppt/slides/_rels/slide1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8.xml.rels><?xml version="1.0" encoding="UTF-8" standalone="yes"?>
<Relationships xmlns="http://schemas.openxmlformats.org/package/2006/relationships"><Relationship Id="rId2" Type="http://schemas.openxmlformats.org/officeDocument/2006/relationships/hyperlink" Target="http://en.wikipedia.org/wiki/Patrick_Henry" TargetMode="External"/><Relationship Id="rId1" Type="http://schemas.openxmlformats.org/officeDocument/2006/relationships/slideLayout" Target="../slideLayouts/slideLayout6.xml"/></Relationships>
</file>

<file path=ppt/slides/_rels/slide13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2" Type="http://schemas.openxmlformats.org/officeDocument/2006/relationships/hyperlink" Target="http://en.wikipedia.org/wiki/Ancient_Rome" TargetMode="External"/><Relationship Id="rId1" Type="http://schemas.openxmlformats.org/officeDocument/2006/relationships/slideLayout" Target="../slideLayouts/slideLayout6.xml"/></Relationships>
</file>

<file path=ppt/slides/_rels/slide140.xml.rels><?xml version="1.0" encoding="UTF-8" standalone="yes"?>
<Relationships xmlns="http://schemas.openxmlformats.org/package/2006/relationships"><Relationship Id="rId3" Type="http://schemas.openxmlformats.org/officeDocument/2006/relationships/hyperlink" Target="http://en.wikipedia.org/wiki/James_Madison" TargetMode="External"/><Relationship Id="rId2" Type="http://schemas.openxmlformats.org/officeDocument/2006/relationships/hyperlink" Target="http://en.wikipedia.org/wiki/Alexander_Hamilton" TargetMode="External"/><Relationship Id="rId1" Type="http://schemas.openxmlformats.org/officeDocument/2006/relationships/slideLayout" Target="../slideLayouts/slideLayout6.xml"/></Relationships>
</file>

<file path=ppt/slides/_rels/slide14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2.xml.rels><?xml version="1.0" encoding="UTF-8" standalone="yes"?>
<Relationships xmlns="http://schemas.openxmlformats.org/package/2006/relationships"><Relationship Id="rId3" Type="http://schemas.openxmlformats.org/officeDocument/2006/relationships/hyperlink" Target="http://en.wikipedia.org/wiki/Three-fifths_compromise" TargetMode="External"/><Relationship Id="rId2" Type="http://schemas.openxmlformats.org/officeDocument/2006/relationships/hyperlink" Target="http://en.wikipedia.org/wiki/United_States_Constitution" TargetMode="External"/><Relationship Id="rId1" Type="http://schemas.openxmlformats.org/officeDocument/2006/relationships/slideLayout" Target="../slideLayouts/slideLayout6.xml"/><Relationship Id="rId5" Type="http://schemas.openxmlformats.org/officeDocument/2006/relationships/hyperlink" Target="http://en.wikipedia.org/wiki/United_States_Bill_of_Rights" TargetMode="External"/><Relationship Id="rId4" Type="http://schemas.openxmlformats.org/officeDocument/2006/relationships/hyperlink" Target="http://en.wikipedia.org/wiki/Connecticut_Compromise" TargetMode="External"/></Relationships>
</file>

<file path=ppt/slides/_rels/slide14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2" Type="http://schemas.openxmlformats.org/officeDocument/2006/relationships/hyperlink" Target="http://en.wikipedia.org/wiki/Founding_Fathers_of_the_United_States" TargetMode="External"/><Relationship Id="rId1" Type="http://schemas.openxmlformats.org/officeDocument/2006/relationships/slideLayout" Target="../slideLayouts/slideLayout6.xml"/></Relationships>
</file>

<file path=ppt/slides/_rels/slide15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3" Type="http://schemas.openxmlformats.org/officeDocument/2006/relationships/hyperlink" Target="http://en.wikipedia.org/wiki/Roman_Empire" TargetMode="External"/><Relationship Id="rId2" Type="http://schemas.openxmlformats.org/officeDocument/2006/relationships/hyperlink" Target="http://en.wikipedia.org/wiki/Roman_Republic" TargetMode="External"/><Relationship Id="rId1" Type="http://schemas.openxmlformats.org/officeDocument/2006/relationships/slideLayout" Target="../slideLayouts/slideLayout6.xml"/><Relationship Id="rId4" Type="http://schemas.openxmlformats.org/officeDocument/2006/relationships/hyperlink" Target="http://en.wikipedia.org/wiki/Julius_Caeser" TargetMode="External"/></Relationships>
</file>

<file path=ppt/slides/_rels/slide16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6.xml.rels><?xml version="1.0" encoding="UTF-8" standalone="yes"?>
<Relationships xmlns="http://schemas.openxmlformats.org/package/2006/relationships"><Relationship Id="rId3" Type="http://schemas.openxmlformats.org/officeDocument/2006/relationships/hyperlink" Target="http://en.wikipedia.org/wiki/Tenth_Amendment_to_the_United_States_Constitution" TargetMode="External"/><Relationship Id="rId2" Type="http://schemas.openxmlformats.org/officeDocument/2006/relationships/hyperlink" Target="http://en.wikipedia.org/wiki/Enumerated_powers" TargetMode="External"/><Relationship Id="rId1" Type="http://schemas.openxmlformats.org/officeDocument/2006/relationships/slideLayout" Target="../slideLayouts/slideLayout6.xml"/><Relationship Id="rId4" Type="http://schemas.openxmlformats.org/officeDocument/2006/relationships/hyperlink" Target="http://en.wikipedia.org/wiki/Implied_powers" TargetMode="External"/></Relationships>
</file>

<file path=ppt/slides/_rels/slide16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2" Type="http://schemas.openxmlformats.org/officeDocument/2006/relationships/hyperlink" Target="http://en.wikipedia.org/wiki/Republic" TargetMode="External"/><Relationship Id="rId1" Type="http://schemas.openxmlformats.org/officeDocument/2006/relationships/slideLayout" Target="../slideLayouts/slideLayout6.xml"/></Relationships>
</file>

<file path=ppt/slides/_rels/slide17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2" Type="http://schemas.openxmlformats.org/officeDocument/2006/relationships/hyperlink" Target="http://en.wikipedia.org/wiki/Empire" TargetMode="External"/><Relationship Id="rId1" Type="http://schemas.openxmlformats.org/officeDocument/2006/relationships/slideLayout" Target="../slideLayouts/slideLayout6.xml"/></Relationships>
</file>

<file path=ppt/slides/_rels/slide19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3" Type="http://schemas.openxmlformats.org/officeDocument/2006/relationships/hyperlink" Target="http://en.wikipedia.org/wiki/Assassination_of_Julius_Caesar" TargetMode="External"/><Relationship Id="rId2" Type="http://schemas.openxmlformats.org/officeDocument/2006/relationships/hyperlink" Target="http://en.wikipedia.org/wiki/Julius_Caeser" TargetMode="External"/><Relationship Id="rId1" Type="http://schemas.openxmlformats.org/officeDocument/2006/relationships/slideLayout" Target="../slideLayouts/slideLayout6.xml"/></Relationships>
</file>

<file path=ppt/slides/_rels/slide23.xml.rels><?xml version="1.0" encoding="UTF-8" standalone="yes"?>
<Relationships xmlns="http://schemas.openxmlformats.org/package/2006/relationships"><Relationship Id="rId2" Type="http://schemas.openxmlformats.org/officeDocument/2006/relationships/hyperlink" Target="http://www.youtube.com/watch?v=7FvgP5hO99o&amp;feature=related" TargetMode="External"/><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3" Type="http://schemas.openxmlformats.org/officeDocument/2006/relationships/hyperlink" Target="http://www.youtube.com/watch?v=njboMJDSCKQ&amp;feature=related" TargetMode="External"/><Relationship Id="rId2" Type="http://schemas.openxmlformats.org/officeDocument/2006/relationships/hyperlink" Target="http://en.wikipedia.org/wiki/Augustus" TargetMode="External"/><Relationship Id="rId1" Type="http://schemas.openxmlformats.org/officeDocument/2006/relationships/slideLayout" Target="../slideLayouts/slideLayout6.xml"/></Relationships>
</file>

<file path=ppt/slides/_rels/slide25.xml.rels><?xml version="1.0" encoding="UTF-8" standalone="yes"?>
<Relationships xmlns="http://schemas.openxmlformats.org/package/2006/relationships"><Relationship Id="rId2" Type="http://schemas.openxmlformats.org/officeDocument/2006/relationships/hyperlink" Target="http://en.wikipedia.org/wiki/Pax_Romana" TargetMode="External"/><Relationship Id="rId1" Type="http://schemas.openxmlformats.org/officeDocument/2006/relationships/slideLayout" Target="../slideLayouts/slideLayout6.xml"/></Relationships>
</file>

<file path=ppt/slides/_rels/slide26.xml.rels><?xml version="1.0" encoding="UTF-8" standalone="yes"?>
<Relationships xmlns="http://schemas.openxmlformats.org/package/2006/relationships"><Relationship Id="rId3" Type="http://schemas.openxmlformats.org/officeDocument/2006/relationships/hyperlink" Target="http://en.wikipedia.org/wiki/Decline_of_the_Roman_Empire" TargetMode="External"/><Relationship Id="rId2" Type="http://schemas.openxmlformats.org/officeDocument/2006/relationships/hyperlink" Target="http://en.wikipedia.org/wiki/Commodus" TargetMode="External"/><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2" Type="http://schemas.openxmlformats.org/officeDocument/2006/relationships/hyperlink" Target="http://www.youtube.com/watch?v=CG4hSCQabYc&amp;feature=related" TargetMode="External"/><Relationship Id="rId1" Type="http://schemas.openxmlformats.org/officeDocument/2006/relationships/slideLayout" Target="../slideLayouts/slideLayout6.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7.xml.rels><?xml version="1.0" encoding="UTF-8" standalone="yes"?>
<Relationships xmlns="http://schemas.openxmlformats.org/package/2006/relationships"><Relationship Id="rId2" Type="http://schemas.openxmlformats.org/officeDocument/2006/relationships/hyperlink" Target="http://wiki.answers.com/Q/What_is_public_virtue" TargetMode="External"/><Relationship Id="rId1" Type="http://schemas.openxmlformats.org/officeDocument/2006/relationships/slideLayout" Target="../slideLayouts/slideLayout6.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6.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2.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6.xml"/></Relationships>
</file>

<file path=ppt/slides/_rels/slide5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6.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5.xml.rels><?xml version="1.0" encoding="UTF-8" standalone="yes"?>
<Relationships xmlns="http://schemas.openxmlformats.org/package/2006/relationships"><Relationship Id="rId2" Type="http://schemas.openxmlformats.org/officeDocument/2006/relationships/hyperlink" Target="http://en.wikipedia.org/wiki/Bread_and_circuses" TargetMode="External"/><Relationship Id="rId1" Type="http://schemas.openxmlformats.org/officeDocument/2006/relationships/slideLayout" Target="../slideLayouts/slideLayout6.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8.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6.xml"/></Relationships>
</file>

<file path=ppt/slides/_rels/slide65.xml.rels><?xml version="1.0" encoding="UTF-8" standalone="yes"?>
<Relationships xmlns="http://schemas.openxmlformats.org/package/2006/relationships"><Relationship Id="rId3" Type="http://schemas.openxmlformats.org/officeDocument/2006/relationships/hyperlink" Target="http://oll.libertyfund.org/?option=com_staticxt&amp;staticfile=show.php?title=755&amp;chapter=86186&amp;layout=html&amp;Itemid=27" TargetMode="External"/><Relationship Id="rId2" Type="http://schemas.openxmlformats.org/officeDocument/2006/relationships/hyperlink" Target="http://press-pubs.uchicago.edu/founders/documents/v1ch18s11.html" TargetMode="External"/><Relationship Id="rId1" Type="http://schemas.openxmlformats.org/officeDocument/2006/relationships/slideLayout" Target="../slideLayouts/slideLayout6.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4.xml.rels><?xml version="1.0" encoding="UTF-8" standalone="yes"?>
<Relationships xmlns="http://schemas.openxmlformats.org/package/2006/relationships"><Relationship Id="rId3" Type="http://schemas.openxmlformats.org/officeDocument/2006/relationships/hyperlink" Target="http://en.wikipedia.org/wiki/Magna_Carta" TargetMode="External"/><Relationship Id="rId2" Type="http://schemas.openxmlformats.org/officeDocument/2006/relationships/hyperlink" Target="http://en.wikipedia.org/wiki/Charter_of_Liberties" TargetMode="External"/><Relationship Id="rId1" Type="http://schemas.openxmlformats.org/officeDocument/2006/relationships/slideLayout" Target="../slideLayouts/slideLayout6.xml"/><Relationship Id="rId6" Type="http://schemas.openxmlformats.org/officeDocument/2006/relationships/hyperlink" Target="http://en.wikipedia.org/wiki/Common_law" TargetMode="External"/><Relationship Id="rId5" Type="http://schemas.openxmlformats.org/officeDocument/2006/relationships/hyperlink" Target="http://en.wikipedia.org/wiki/Bill_of_Rights_1689" TargetMode="External"/><Relationship Id="rId4" Type="http://schemas.openxmlformats.org/officeDocument/2006/relationships/hyperlink" Target="http://en.wikipedia.org/wiki/Petition_of_Right" TargetMode="Externa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2.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6.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8.xml.rels><?xml version="1.0" encoding="UTF-8" standalone="yes"?>
<Relationships xmlns="http://schemas.openxmlformats.org/package/2006/relationships"><Relationship Id="rId2" Type="http://schemas.openxmlformats.org/officeDocument/2006/relationships/hyperlink" Target="http://www.hawaii-nation.org/sovereignty.html" TargetMode="External"/><Relationship Id="rId1" Type="http://schemas.openxmlformats.org/officeDocument/2006/relationships/slideLayout" Target="../slideLayouts/slideLayout6.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r>
              <a:rPr lang="en-US" dirty="0" smtClean="0"/>
              <a:t>Introduction to GOVT 2302</a:t>
            </a:r>
          </a:p>
        </p:txBody>
      </p:sp>
      <p:sp>
        <p:nvSpPr>
          <p:cNvPr id="3" name="Subtitle 2"/>
          <p:cNvSpPr>
            <a:spLocks noGrp="1"/>
          </p:cNvSpPr>
          <p:nvPr>
            <p:ph type="subTitle" idx="1"/>
          </p:nvPr>
        </p:nvSpPr>
        <p:spPr/>
        <p:txBody>
          <a:bodyPr rtlCol="0">
            <a:normAutofit/>
          </a:bodyPr>
          <a:lstStyle/>
          <a:p>
            <a:pPr fontAlgn="auto">
              <a:spcAft>
                <a:spcPts val="0"/>
              </a:spcAft>
              <a:buFont typeface="Arial" pitchFamily="34" charset="0"/>
              <a:buNone/>
              <a:defRPr/>
            </a:pPr>
            <a:r>
              <a:rPr lang="en-US" dirty="0" smtClean="0"/>
              <a:t>Review of key principles from 2301</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 Because you are citizens </a:t>
            </a:r>
            <a:br>
              <a:rPr lang="en-US" dirty="0" smtClean="0"/>
            </a:br>
            <a:r>
              <a:rPr lang="en-US" dirty="0" smtClean="0"/>
              <a:t>in a democratic republic.</a:t>
            </a:r>
            <a:endParaRPr lang="en-US" dirty="0"/>
          </a:p>
        </p:txBody>
      </p:sp>
    </p:spTree>
  </p:cSld>
  <p:clrMapOvr>
    <a:masterClrMapping/>
  </p:clrMapOvr>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Each has advantages and disadvantages</a:t>
            </a:r>
            <a:endParaRPr lang="en-US" dirty="0"/>
          </a:p>
        </p:txBody>
      </p:sp>
    </p:spTree>
  </p:cSld>
  <p:clrMapOvr>
    <a:masterClrMapping/>
  </p:clrMapOvr>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Autocratic rule is efficient but arbitrary.</a:t>
            </a:r>
            <a:br>
              <a:rPr lang="en-US" dirty="0" smtClean="0"/>
            </a:br>
            <a:r>
              <a:rPr lang="en-US" dirty="0" smtClean="0"/>
              <a:t/>
            </a:r>
            <a:br>
              <a:rPr lang="en-US" dirty="0" smtClean="0"/>
            </a:br>
            <a:r>
              <a:rPr lang="en-US" dirty="0" smtClean="0"/>
              <a:t>Oligarchic rule is knowledgeable but biased.</a:t>
            </a:r>
            <a:br>
              <a:rPr lang="en-US" dirty="0" smtClean="0"/>
            </a:br>
            <a:r>
              <a:rPr lang="en-US" dirty="0" smtClean="0"/>
              <a:t/>
            </a:r>
            <a:br>
              <a:rPr lang="en-US" dirty="0" smtClean="0"/>
            </a:br>
            <a:r>
              <a:rPr lang="en-US" dirty="0" smtClean="0"/>
              <a:t>Democratic rule is legitimate, but subject to mob rule.</a:t>
            </a:r>
            <a:endParaRPr lang="en-US" dirty="0"/>
          </a:p>
        </p:txBody>
      </p:sp>
    </p:spTree>
  </p:cSld>
  <p:clrMapOvr>
    <a:masterClrMapping/>
  </p:clrMapOvr>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In the American system of government, sovereignty rests with the people (“We the People), but the precise design of the constitution incorporates aspects of autocracy, oligarchy and democracy.</a:t>
            </a:r>
            <a:endParaRPr lang="en-US" dirty="0"/>
          </a:p>
        </p:txBody>
      </p:sp>
    </p:spTree>
  </p:cSld>
  <p:clrMapOvr>
    <a:masterClrMapping/>
  </p:clrMapOvr>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Executive – Autocratic</a:t>
            </a:r>
            <a:br>
              <a:rPr lang="en-US" dirty="0" smtClean="0"/>
            </a:br>
            <a:r>
              <a:rPr lang="en-US" dirty="0" smtClean="0"/>
              <a:t>The Judiciary – Oligarchic</a:t>
            </a:r>
            <a:br>
              <a:rPr lang="en-US" dirty="0" smtClean="0"/>
            </a:br>
            <a:r>
              <a:rPr lang="en-US" dirty="0" smtClean="0"/>
              <a:t>The Legislature - Democratic</a:t>
            </a:r>
            <a:endParaRPr lang="en-US" dirty="0"/>
          </a:p>
        </p:txBody>
      </p:sp>
    </p:spTree>
  </p:cSld>
  <p:clrMapOvr>
    <a:masterClrMapping/>
  </p:clrMapOvr>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American Governing System is best defined as a republic.  </a:t>
            </a:r>
            <a:endParaRPr lang="en-US" dirty="0"/>
          </a:p>
        </p:txBody>
      </p:sp>
    </p:spTree>
  </p:cSld>
  <p:clrMapOvr>
    <a:masterClrMapping/>
  </p:clrMapOvr>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Defining “Politics”</a:t>
            </a:r>
            <a:endParaRPr lang="en-US" dirty="0"/>
          </a:p>
        </p:txBody>
      </p:sp>
    </p:spTree>
  </p:cSld>
  <p:clrMapOvr>
    <a:masterClrMapping/>
  </p:clrMapOvr>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noAutofit/>
          </a:bodyPr>
          <a:lstStyle/>
          <a:p>
            <a:r>
              <a:rPr lang="en-US" sz="4000" dirty="0" smtClean="0"/>
              <a:t>What is Politics?</a:t>
            </a:r>
            <a:r>
              <a:rPr lang="en-US" sz="3600" dirty="0" smtClean="0"/>
              <a:t/>
            </a:r>
            <a:br>
              <a:rPr lang="en-US" sz="3600" dirty="0" smtClean="0"/>
            </a:br>
            <a:r>
              <a:rPr lang="en-US" sz="3600" dirty="0" smtClean="0"/>
              <a:t/>
            </a:r>
            <a:br>
              <a:rPr lang="en-US" sz="3600" dirty="0" smtClean="0"/>
            </a:br>
            <a:r>
              <a:rPr lang="en-US" sz="3200" dirty="0" smtClean="0"/>
              <a:t>The authoritarian allocation </a:t>
            </a:r>
            <a:br>
              <a:rPr lang="en-US" sz="3200" dirty="0" smtClean="0"/>
            </a:br>
            <a:r>
              <a:rPr lang="en-US" sz="3200" dirty="0" smtClean="0"/>
              <a:t>of values in society.</a:t>
            </a:r>
            <a:br>
              <a:rPr lang="en-US" sz="3200" dirty="0" smtClean="0"/>
            </a:br>
            <a:r>
              <a:rPr lang="en-US" sz="3200" dirty="0" smtClean="0"/>
              <a:t/>
            </a:r>
            <a:br>
              <a:rPr lang="en-US" sz="3200" dirty="0" smtClean="0"/>
            </a:br>
            <a:r>
              <a:rPr lang="en-US" sz="3200" dirty="0" smtClean="0"/>
              <a:t>The struggle over who gets </a:t>
            </a:r>
            <a:br>
              <a:rPr lang="en-US" sz="3200" dirty="0" smtClean="0"/>
            </a:br>
            <a:r>
              <a:rPr lang="en-US" sz="3200" dirty="0" smtClean="0"/>
              <a:t>what, when and how.</a:t>
            </a:r>
            <a:br>
              <a:rPr lang="en-US" sz="3200" dirty="0" smtClean="0"/>
            </a:br>
            <a:r>
              <a:rPr lang="en-US" sz="3200" dirty="0" smtClean="0"/>
              <a:t/>
            </a:r>
            <a:br>
              <a:rPr lang="en-US" sz="3200" dirty="0" smtClean="0"/>
            </a:br>
            <a:r>
              <a:rPr lang="en-US" sz="3200" dirty="0" smtClean="0"/>
              <a:t>Intrigue or maneuvering within a political unit or group in order to gain control or power</a:t>
            </a:r>
            <a:endParaRPr lang="en-US" sz="3600" dirty="0"/>
          </a:p>
        </p:txBody>
      </p:sp>
    </p:spTree>
  </p:cSld>
  <p:clrMapOvr>
    <a:masterClrMapping/>
  </p:clrMapOvr>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While “government” refers to those institutions that can rule with authority, “politics” refers to the effort to determine what those institutions will do.</a:t>
            </a:r>
            <a:endParaRPr lang="en-US" dirty="0"/>
          </a:p>
        </p:txBody>
      </p:sp>
    </p:spTree>
  </p:cSld>
  <p:clrMapOvr>
    <a:masterClrMapping/>
  </p:clrMapOvr>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Political institutions are largely private organizations developed to influence the activities of government.</a:t>
            </a:r>
            <a:endParaRPr lang="en-US" dirty="0"/>
          </a:p>
        </p:txBody>
      </p:sp>
    </p:spTree>
  </p:cSld>
  <p:clrMapOvr>
    <a:masterClrMapping/>
  </p:clrMapOvr>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Principle Examples</a:t>
            </a:r>
            <a:br>
              <a:rPr lang="en-US" dirty="0" smtClean="0"/>
            </a:br>
            <a:r>
              <a:rPr lang="en-US" dirty="0" smtClean="0"/>
              <a:t/>
            </a:r>
            <a:br>
              <a:rPr lang="en-US" dirty="0" smtClean="0"/>
            </a:br>
            <a:r>
              <a:rPr lang="en-US" dirty="0" smtClean="0"/>
              <a:t>Political Parties</a:t>
            </a:r>
            <a:br>
              <a:rPr lang="en-US" dirty="0" smtClean="0"/>
            </a:br>
            <a:r>
              <a:rPr lang="en-US" dirty="0" smtClean="0"/>
              <a:t>Interest Groups</a:t>
            </a:r>
            <a:br>
              <a:rPr lang="en-US" dirty="0" smtClean="0"/>
            </a:br>
            <a:r>
              <a:rPr lang="en-US" dirty="0" smtClean="0"/>
              <a:t>The Media</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normAutofit/>
          </a:bodyPr>
          <a:lstStyle/>
          <a:p>
            <a:r>
              <a:rPr lang="en-US" sz="3600" dirty="0" smtClean="0"/>
              <a:t>Democracies are based on the people and its actions are the culmination of the preferences of the population. </a:t>
            </a:r>
            <a:br>
              <a:rPr lang="en-US" sz="3600" dirty="0" smtClean="0"/>
            </a:br>
            <a:r>
              <a:rPr lang="en-US" sz="3600" dirty="0" smtClean="0"/>
              <a:t/>
            </a:r>
            <a:br>
              <a:rPr lang="en-US" sz="3600" dirty="0" smtClean="0"/>
            </a:br>
            <a:r>
              <a:rPr lang="en-US" sz="3600" dirty="0" smtClean="0"/>
              <a:t/>
            </a:r>
            <a:br>
              <a:rPr lang="en-US" sz="3600" dirty="0" smtClean="0"/>
            </a:br>
            <a:r>
              <a:rPr lang="en-US" sz="3600" dirty="0" smtClean="0"/>
              <a:t>This is expressed subtly when individuals choose to follow or not follow the laws, pay taxes, in protecting the republic when threatened, or in deciding to participate in public events like elections.</a:t>
            </a:r>
            <a:endParaRPr lang="en-US" sz="3600" dirty="0"/>
          </a:p>
        </p:txBody>
      </p:sp>
    </p:spTree>
  </p:cSld>
  <p:clrMapOvr>
    <a:masterClrMapping/>
  </p:clrMapOvr>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political party is a group that competes in elections in order to hold public office and organizes governing institutions once in power.</a:t>
            </a:r>
            <a:endParaRPr lang="en-US" dirty="0"/>
          </a:p>
        </p:txBody>
      </p:sp>
    </p:spTree>
  </p:cSld>
  <p:clrMapOvr>
    <a:masterClrMapping/>
  </p:clrMapOvr>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Political parties are not mentioned in the Constitution but they have evolved as effective ways to organize both the electorate and governing institutions, especially the legislature.</a:t>
            </a:r>
            <a:endParaRPr lang="en-US" dirty="0"/>
          </a:p>
        </p:txBody>
      </p:sp>
    </p:spTree>
  </p:cSld>
  <p:clrMapOvr>
    <a:masterClrMapping/>
  </p:clrMapOvr>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In addition to recruiting and running candidates for elective office, parties provide voters a limited opportunity to influence the course of public policy. </a:t>
            </a:r>
            <a:endParaRPr lang="en-US" dirty="0"/>
          </a:p>
        </p:txBody>
      </p:sp>
    </p:spTree>
  </p:cSld>
  <p:clrMapOvr>
    <a:masterClrMapping/>
  </p:clrMapOvr>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winner take all voting rules in most American elections has led to the development of two major political parties. Third parties are uncompetitive beyond one or two electoral cycles.</a:t>
            </a:r>
            <a:endParaRPr lang="en-US" dirty="0"/>
          </a:p>
        </p:txBody>
      </p:sp>
    </p:spTree>
  </p:cSld>
  <p:clrMapOvr>
    <a:masterClrMapping/>
  </p:clrMapOvr>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Democratic and Republican Parties have dominated American politics since 1856.</a:t>
            </a:r>
            <a:endParaRPr lang="en-US" dirty="0"/>
          </a:p>
        </p:txBody>
      </p:sp>
    </p:spTree>
  </p:cSld>
  <p:clrMapOvr>
    <a:masterClrMapping/>
  </p:clrMapOvr>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Interest Groups are similar. They organize to influence how government officials establish public policy in a particular area.</a:t>
            </a:r>
            <a:br>
              <a:rPr lang="en-US" dirty="0" smtClean="0"/>
            </a:br>
            <a:r>
              <a:rPr lang="en-US" dirty="0" smtClean="0"/>
              <a:t/>
            </a:r>
            <a:br>
              <a:rPr lang="en-US" dirty="0" smtClean="0"/>
            </a:br>
            <a:r>
              <a:rPr lang="en-US" dirty="0" smtClean="0"/>
              <a:t>They do not complete in elections.</a:t>
            </a:r>
            <a:endParaRPr lang="en-US" dirty="0"/>
          </a:p>
        </p:txBody>
      </p:sp>
    </p:spTree>
  </p:cSld>
  <p:clrMapOvr>
    <a:masterClrMapping/>
  </p:clrMapOvr>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They engage in lobbying and other activities. </a:t>
            </a:r>
            <a:br>
              <a:rPr lang="en-US" dirty="0" smtClean="0"/>
            </a:br>
            <a:r>
              <a:rPr lang="en-US" dirty="0" smtClean="0"/>
              <a:t/>
            </a:r>
            <a:br>
              <a:rPr lang="en-US" dirty="0" smtClean="0"/>
            </a:br>
            <a:r>
              <a:rPr lang="en-US" dirty="0" smtClean="0"/>
              <a:t>All these activities are constitutionally protected under the right to peacefully assemble and petition government for a redress of grievances.</a:t>
            </a:r>
            <a:endParaRPr lang="en-US" dirty="0"/>
          </a:p>
        </p:txBody>
      </p:sp>
    </p:spTree>
  </p:cSld>
  <p:clrMapOvr>
    <a:masterClrMapping/>
  </p:clrMapOvr>
</p:sld>
</file>

<file path=ppt/slides/slide1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U.S. has had a vibrant press since the colonial era. The press was central not only to the revolution, but to the expansion of political participation.</a:t>
            </a:r>
            <a:endParaRPr lang="en-US" dirty="0"/>
          </a:p>
        </p:txBody>
      </p:sp>
    </p:spTree>
  </p:cSld>
  <p:clrMapOvr>
    <a:masterClrMapping/>
  </p:clrMapOvr>
</p:sld>
</file>

<file path=ppt/slides/slide1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free press is necessary for the electorate to get the information necessary to form opinions about governmental activities.</a:t>
            </a:r>
            <a:endParaRPr lang="en-US" dirty="0"/>
          </a:p>
        </p:txBody>
      </p:sp>
    </p:spTree>
  </p:cSld>
  <p:clrMapOvr>
    <a:masterClrMapping/>
  </p:clrMapOvr>
</p:sld>
</file>

<file path=ppt/slides/slide1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press is also constitutionally protected. Congress cannot pass laws abridging the freedom of the press.</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An educated participatory and virtuous citizenry has always been considered to be necessary to the survival of a democratic republic.</a:t>
            </a:r>
            <a:endParaRPr lang="en-US" dirty="0"/>
          </a:p>
        </p:txBody>
      </p:sp>
    </p:spTree>
  </p:cSld>
  <p:clrMapOvr>
    <a:masterClrMapping/>
  </p:clrMapOvr>
</p:sld>
</file>

<file path=ppt/slides/slide1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Ideology</a:t>
            </a:r>
            <a:endParaRPr lang="en-US" dirty="0"/>
          </a:p>
        </p:txBody>
      </p:sp>
    </p:spTree>
  </p:cSld>
  <p:clrMapOvr>
    <a:masterClrMapping/>
  </p:clrMapOvr>
</p:sld>
</file>

<file path=ppt/slides/slide1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key source of political conflict: differences in attitudes about values and interests</a:t>
            </a:r>
            <a:endParaRPr lang="en-US" dirty="0"/>
          </a:p>
        </p:txBody>
      </p:sp>
    </p:spTree>
  </p:cSld>
  <p:clrMapOvr>
    <a:masterClrMapping/>
  </p:clrMapOvr>
</p:sld>
</file>

<file path=ppt/slides/slide1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Ideology: A set of positions on issues based on some underlying value or interest.</a:t>
            </a:r>
            <a:endParaRPr lang="en-US" dirty="0"/>
          </a:p>
        </p:txBody>
      </p:sp>
    </p:spTree>
  </p:cSld>
  <p:clrMapOvr>
    <a:masterClrMapping/>
  </p:clrMapOvr>
</p:sld>
</file>

<file path=ppt/slides/slide1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Two dominant ideologies </a:t>
            </a:r>
            <a:br>
              <a:rPr lang="en-US" dirty="0" smtClean="0"/>
            </a:br>
            <a:r>
              <a:rPr lang="en-US" dirty="0" smtClean="0"/>
              <a:t>in the U.S.</a:t>
            </a:r>
            <a:br>
              <a:rPr lang="en-US" dirty="0" smtClean="0"/>
            </a:br>
            <a:r>
              <a:rPr lang="en-US" dirty="0" smtClean="0"/>
              <a:t/>
            </a:r>
            <a:br>
              <a:rPr lang="en-US" dirty="0" smtClean="0"/>
            </a:br>
            <a:r>
              <a:rPr lang="en-US" dirty="0" smtClean="0"/>
              <a:t>Conservatism</a:t>
            </a:r>
            <a:br>
              <a:rPr lang="en-US" dirty="0" smtClean="0"/>
            </a:br>
            <a:r>
              <a:rPr lang="en-US" dirty="0" smtClean="0"/>
              <a:t>Liberalism</a:t>
            </a:r>
            <a:endParaRPr lang="en-US" dirty="0"/>
          </a:p>
        </p:txBody>
      </p:sp>
    </p:spTree>
  </p:cSld>
  <p:clrMapOvr>
    <a:masterClrMapping/>
  </p:clrMapOvr>
</p:sld>
</file>

<file path=ppt/slides/slide1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While there is tension within each, they can be defined somewhat simply.</a:t>
            </a:r>
            <a:endParaRPr lang="en-US" dirty="0"/>
          </a:p>
        </p:txBody>
      </p:sp>
    </p:spTree>
  </p:cSld>
  <p:clrMapOvr>
    <a:masterClrMapping/>
  </p:clrMapOvr>
</p:sld>
</file>

<file path=ppt/slides/slide1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Conservatism tends to prioritize freedom over equality and also seeks to uphold traditional relationships in society.</a:t>
            </a:r>
            <a:endParaRPr lang="en-US" dirty="0"/>
          </a:p>
        </p:txBody>
      </p:sp>
    </p:spTree>
  </p:cSld>
  <p:clrMapOvr>
    <a:masterClrMapping/>
  </p:clrMapOvr>
</p:sld>
</file>

<file path=ppt/slides/slide1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Liberalism tends to prioritize equality over freedom and seeks to expand participation and social benefits to the lower classes.</a:t>
            </a:r>
            <a:endParaRPr lang="en-US" dirty="0"/>
          </a:p>
        </p:txBody>
      </p:sp>
    </p:spTree>
  </p:cSld>
  <p:clrMapOvr>
    <a:masterClrMapping/>
  </p:clrMapOvr>
</p:sld>
</file>

<file path=ppt/slides/slide1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We covered the development and application of the concept of natural rights.</a:t>
            </a:r>
            <a:br>
              <a:rPr lang="en-US" dirty="0" smtClean="0"/>
            </a:br>
            <a:r>
              <a:rPr lang="en-US" dirty="0" smtClean="0"/>
              <a:t/>
            </a:r>
            <a:br>
              <a:rPr lang="en-US" dirty="0" smtClean="0"/>
            </a:br>
            <a:r>
              <a:rPr lang="en-US" dirty="0" smtClean="0"/>
              <a:t>Over the course of British history, the doctrine of the Divine Right of the Monarchy was replaced with the doctrine of the Natural Rights of the Individual.</a:t>
            </a:r>
            <a:endParaRPr lang="en-US" dirty="0"/>
          </a:p>
        </p:txBody>
      </p:sp>
    </p:spTree>
  </p:cSld>
  <p:clrMapOvr>
    <a:masterClrMapping/>
  </p:clrMapOvr>
</p:sld>
</file>

<file path=ppt/slides/slide1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normAutofit fontScale="90000"/>
          </a:bodyPr>
          <a:lstStyle/>
          <a:p>
            <a:r>
              <a:rPr lang="en-US" dirty="0" smtClean="0"/>
              <a:t>The Divine Right of King held that people are born into a divine social order that must be maintained </a:t>
            </a:r>
            <a:br>
              <a:rPr lang="en-US" dirty="0" smtClean="0"/>
            </a:br>
            <a:r>
              <a:rPr lang="en-US" dirty="0" smtClean="0"/>
              <a:t/>
            </a:r>
            <a:br>
              <a:rPr lang="en-US" dirty="0" smtClean="0"/>
            </a:br>
            <a:r>
              <a:rPr lang="en-US" dirty="0" smtClean="0"/>
              <a:t>Natural Right Theory argued that each individual has natural, or unalienable rights and it is the purpose of government to secure them. </a:t>
            </a:r>
            <a:endParaRPr lang="en-US" dirty="0"/>
          </a:p>
        </p:txBody>
      </p:sp>
    </p:spTree>
  </p:cSld>
  <p:clrMapOvr>
    <a:masterClrMapping/>
  </p:clrMapOvr>
</p:sld>
</file>

<file path=ppt/slides/slide1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American governing system begins with the idea that rights are innate in individuals, not granted by a government or another individual, like a king for example. </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Why? </a:t>
            </a:r>
            <a:br>
              <a:rPr lang="en-US" dirty="0" smtClean="0"/>
            </a:br>
            <a:r>
              <a:rPr lang="en-US" dirty="0" smtClean="0"/>
              <a:t/>
            </a:r>
            <a:br>
              <a:rPr lang="en-US" dirty="0" smtClean="0"/>
            </a:br>
            <a:r>
              <a:rPr lang="en-US" dirty="0" smtClean="0"/>
              <a:t>Because democratic republics are fragile. History provides many examples of them losing public support and falling into anarchy and then despotism.</a:t>
            </a:r>
            <a:endParaRPr lang="en-US" dirty="0"/>
          </a:p>
        </p:txBody>
      </p:sp>
    </p:spTree>
  </p:cSld>
  <p:clrMapOvr>
    <a:masterClrMapping/>
  </p:clrMapOvr>
</p:sld>
</file>

<file path=ppt/slides/slide1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This is Jefferson’s argument in the </a:t>
            </a:r>
            <a:r>
              <a:rPr lang="en-US" dirty="0" smtClean="0">
                <a:hlinkClick r:id="rId2"/>
              </a:rPr>
              <a:t>Declaration of Independence</a:t>
            </a:r>
            <a:endParaRPr lang="en-US" dirty="0"/>
          </a:p>
        </p:txBody>
      </p:sp>
    </p:spTree>
  </p:cSld>
  <p:clrMapOvr>
    <a:masterClrMapping/>
  </p:clrMapOvr>
</p:sld>
</file>

<file path=ppt/slides/slide1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noAutofit/>
          </a:bodyPr>
          <a:lstStyle/>
          <a:p>
            <a:r>
              <a:rPr lang="en-US" sz="2800" dirty="0" smtClean="0"/>
              <a:t>“We hold these truths to be self-evident: </a:t>
            </a:r>
            <a:br>
              <a:rPr lang="en-US" sz="2800" dirty="0" smtClean="0"/>
            </a:br>
            <a:r>
              <a:rPr lang="en-US" sz="2800" dirty="0" smtClean="0"/>
              <a:t>That all men are created equal; that they are endowed by their Creator with certain unalienable rights; that among these are life, liberty, and the pursuit of happiness; that, to secure these rights, governments are instituted among men, deriving their just powers from the consent of the governed; that whenever any form of government becomes destructive of these ends, it is the right of the people to alter or to abolish it, and to institute new government, laying its foundation on such principles, and organizing its powers in such form, as to them shall seem most likely to effect their safety and happiness.”</a:t>
            </a:r>
            <a:br>
              <a:rPr lang="en-US" sz="2800" dirty="0" smtClean="0"/>
            </a:br>
            <a:endParaRPr lang="en-US" sz="2800" dirty="0"/>
          </a:p>
        </p:txBody>
      </p:sp>
    </p:spTree>
  </p:cSld>
  <p:clrMapOvr>
    <a:masterClrMapping/>
  </p:clrMapOvr>
</p:sld>
</file>

<file path=ppt/slides/slide1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argument is presented as a mathematical proof.</a:t>
            </a:r>
            <a:br>
              <a:rPr lang="en-US" dirty="0" smtClean="0"/>
            </a:br>
            <a:r>
              <a:rPr lang="en-US" dirty="0" smtClean="0"/>
              <a:t/>
            </a:r>
            <a:br>
              <a:rPr lang="en-US" dirty="0" smtClean="0"/>
            </a:br>
            <a:r>
              <a:rPr lang="en-US" dirty="0" smtClean="0"/>
              <a:t>A central point of the argument is that it is rational to consent to a properly designed governing system.</a:t>
            </a:r>
            <a:endParaRPr lang="en-US" dirty="0"/>
          </a:p>
        </p:txBody>
      </p:sp>
    </p:spTree>
  </p:cSld>
  <p:clrMapOvr>
    <a:masterClrMapping/>
  </p:clrMapOvr>
</p:sld>
</file>

<file path=ppt/slides/slide1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Be able to answer questions about </a:t>
            </a:r>
            <a:br>
              <a:rPr lang="en-US" dirty="0" smtClean="0"/>
            </a:br>
            <a:r>
              <a:rPr lang="en-US" dirty="0" smtClean="0"/>
              <a:t>consent and the unalienable rights.</a:t>
            </a:r>
            <a:endParaRPr lang="en-US" dirty="0"/>
          </a:p>
        </p:txBody>
      </p:sp>
    </p:spTree>
  </p:cSld>
  <p:clrMapOvr>
    <a:masterClrMapping/>
  </p:clrMapOvr>
</p:sld>
</file>

<file path=ppt/slides/slide1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Declaration of Independence is does not establish a government, so it is not a constitution.</a:t>
            </a:r>
            <a:endParaRPr lang="en-US" dirty="0"/>
          </a:p>
        </p:txBody>
      </p:sp>
    </p:spTree>
  </p:cSld>
  <p:clrMapOvr>
    <a:masterClrMapping/>
  </p:clrMapOvr>
</p:sld>
</file>

<file path=ppt/slides/slide1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powers of government are defined in written Constitutions on the national and state levels. These establish governmental institutions and define the relationship between them and between government and the individual. </a:t>
            </a:r>
            <a:endParaRPr lang="en-US" dirty="0"/>
          </a:p>
        </p:txBody>
      </p:sp>
    </p:spTree>
  </p:cSld>
  <p:clrMapOvr>
    <a:masterClrMapping/>
  </p:clrMapOvr>
</p:sld>
</file>

<file path=ppt/slides/slide1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men who adopted the Declaration of Independence also wrote the Articles of Confederation.</a:t>
            </a:r>
            <a:br>
              <a:rPr lang="en-US" dirty="0" smtClean="0"/>
            </a:br>
            <a:r>
              <a:rPr lang="en-US" dirty="0" smtClean="0"/>
              <a:t/>
            </a:r>
            <a:br>
              <a:rPr lang="en-US" dirty="0" smtClean="0"/>
            </a:br>
            <a:r>
              <a:rPr lang="en-US" dirty="0" smtClean="0"/>
              <a:t>All power rested with the states.</a:t>
            </a:r>
            <a:endParaRPr lang="en-US" dirty="0"/>
          </a:p>
        </p:txBody>
      </p:sp>
    </p:spTree>
  </p:cSld>
  <p:clrMapOvr>
    <a:masterClrMapping/>
  </p:clrMapOvr>
</p:sld>
</file>

<file path=ppt/slides/slide1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commercial interests did not find this arrangement acceptable and called for a constitutional convention to correct the document’s alleged deficiencies.</a:t>
            </a:r>
            <a:endParaRPr lang="en-US" dirty="0"/>
          </a:p>
        </p:txBody>
      </p:sp>
    </p:spTree>
  </p:cSld>
  <p:clrMapOvr>
    <a:masterClrMapping/>
  </p:clrMapOvr>
</p:sld>
</file>

<file path=ppt/slides/slide1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Not everyone was in favor of the convention.</a:t>
            </a:r>
            <a:br>
              <a:rPr lang="en-US" dirty="0" smtClean="0"/>
            </a:br>
            <a:r>
              <a:rPr lang="en-US" dirty="0" smtClean="0"/>
              <a:t/>
            </a:r>
            <a:br>
              <a:rPr lang="en-US" dirty="0" smtClean="0"/>
            </a:br>
            <a:r>
              <a:rPr lang="en-US" dirty="0" smtClean="0">
                <a:hlinkClick r:id="rId2"/>
              </a:rPr>
              <a:t>Patrick Henry </a:t>
            </a:r>
            <a:r>
              <a:rPr lang="en-US" dirty="0" smtClean="0"/>
              <a:t>thought the federalists meant to undermine the authority of the states. He was right.</a:t>
            </a:r>
            <a:endParaRPr lang="en-US" dirty="0"/>
          </a:p>
        </p:txBody>
      </p:sp>
    </p:spTree>
  </p:cSld>
  <p:clrMapOvr>
    <a:masterClrMapping/>
  </p:clrMapOvr>
</p:sld>
</file>

<file path=ppt/slides/slide1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Simply put, state control did not allow for coordination between the states. Interstate transactions were difficult if not impossible. Business suffered. The Federalists reflected the interests of business.</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Key example: The Lessons of </a:t>
            </a:r>
            <a:r>
              <a:rPr lang="en-US" dirty="0" smtClean="0">
                <a:hlinkClick r:id="rId2"/>
              </a:rPr>
              <a:t>Ancient Rome</a:t>
            </a:r>
            <a:endParaRPr lang="en-US" dirty="0"/>
          </a:p>
        </p:txBody>
      </p:sp>
    </p:spTree>
    <p:extLst>
      <p:ext uri="{BB962C8B-B14F-4D97-AF65-F5344CB8AC3E}">
        <p14:creationId xmlns:p14="http://schemas.microsoft.com/office/powerpoint/2010/main" val="2690878300"/>
      </p:ext>
    </p:extLst>
  </p:cSld>
  <p:clrMapOvr>
    <a:masterClrMapping/>
  </p:clrMapOvr>
  <p:timing>
    <p:tnLst>
      <p:par>
        <p:cTn id="1" dur="indefinite" restart="never" nodeType="tmRoot"/>
      </p:par>
    </p:tnLst>
  </p:timing>
</p:sld>
</file>

<file path=ppt/slides/slide1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principle ringleaders: </a:t>
            </a:r>
            <a:br>
              <a:rPr lang="en-US" dirty="0" smtClean="0"/>
            </a:br>
            <a:r>
              <a:rPr lang="en-US" dirty="0" smtClean="0"/>
              <a:t/>
            </a:r>
            <a:br>
              <a:rPr lang="en-US" dirty="0" smtClean="0"/>
            </a:br>
            <a:r>
              <a:rPr lang="en-US" dirty="0" smtClean="0">
                <a:hlinkClick r:id="rId2"/>
              </a:rPr>
              <a:t>Alexander Hamilton</a:t>
            </a:r>
            <a:r>
              <a:rPr lang="en-US" dirty="0" smtClean="0"/>
              <a:t/>
            </a:r>
            <a:br>
              <a:rPr lang="en-US" dirty="0" smtClean="0"/>
            </a:br>
            <a:r>
              <a:rPr lang="en-US" dirty="0" smtClean="0">
                <a:hlinkClick r:id="rId3"/>
              </a:rPr>
              <a:t>James Madison</a:t>
            </a:r>
            <a:endParaRPr lang="en-US" dirty="0"/>
          </a:p>
        </p:txBody>
      </p:sp>
    </p:spTree>
  </p:cSld>
  <p:clrMapOvr>
    <a:masterClrMapping/>
  </p:clrMapOvr>
</p:sld>
</file>

<file path=ppt/slides/slide1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Both Hamilton and Madison presented proposals to the Constitutional Convention that would have further expanded national power. </a:t>
            </a:r>
            <a:br>
              <a:rPr lang="en-US" dirty="0" smtClean="0"/>
            </a:br>
            <a:r>
              <a:rPr lang="en-US" dirty="0" smtClean="0"/>
              <a:t/>
            </a:r>
            <a:br>
              <a:rPr lang="en-US" dirty="0" smtClean="0"/>
            </a:br>
            <a:r>
              <a:rPr lang="en-US" dirty="0" smtClean="0"/>
              <a:t>But they were unsuccessful. </a:t>
            </a:r>
            <a:endParaRPr lang="en-US" dirty="0"/>
          </a:p>
        </p:txBody>
      </p:sp>
    </p:spTree>
  </p:cSld>
  <p:clrMapOvr>
    <a:masterClrMapping/>
  </p:clrMapOvr>
</p:sld>
</file>

<file path=ppt/slides/slide1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The </a:t>
            </a:r>
            <a:r>
              <a:rPr lang="en-US" dirty="0" smtClean="0">
                <a:hlinkClick r:id="rId2"/>
              </a:rPr>
              <a:t>U.S. Constitution </a:t>
            </a:r>
            <a:r>
              <a:rPr lang="en-US" dirty="0" smtClean="0"/>
              <a:t>was the product of several compromises.</a:t>
            </a:r>
            <a:br>
              <a:rPr lang="en-US" dirty="0" smtClean="0"/>
            </a:br>
            <a:r>
              <a:rPr lang="en-US" dirty="0" smtClean="0"/>
              <a:t/>
            </a:r>
            <a:br>
              <a:rPr lang="en-US" dirty="0" smtClean="0"/>
            </a:br>
            <a:r>
              <a:rPr lang="en-US" dirty="0" smtClean="0">
                <a:hlinkClick r:id="rId3"/>
              </a:rPr>
              <a:t>3/5ths Compromise</a:t>
            </a:r>
            <a:r>
              <a:rPr lang="en-US" dirty="0" smtClean="0"/>
              <a:t/>
            </a:r>
            <a:br>
              <a:rPr lang="en-US" dirty="0" smtClean="0"/>
            </a:br>
            <a:r>
              <a:rPr lang="en-US" dirty="0" smtClean="0">
                <a:hlinkClick r:id="rId4"/>
              </a:rPr>
              <a:t>Great Compromise</a:t>
            </a:r>
            <a:r>
              <a:rPr lang="en-US" dirty="0" smtClean="0"/>
              <a:t/>
            </a:r>
            <a:br>
              <a:rPr lang="en-US" dirty="0" smtClean="0"/>
            </a:br>
            <a:r>
              <a:rPr lang="en-US" dirty="0" smtClean="0">
                <a:hlinkClick r:id="rId5"/>
              </a:rPr>
              <a:t>Bill of Rights</a:t>
            </a:r>
            <a:endParaRPr lang="en-US" dirty="0"/>
          </a:p>
        </p:txBody>
      </p:sp>
    </p:spTree>
  </p:cSld>
  <p:clrMapOvr>
    <a:masterClrMapping/>
  </p:clrMapOvr>
</p:sld>
</file>

<file path=ppt/slides/slide1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Constitution contains several principles. We dug into four dominant ones: </a:t>
            </a:r>
            <a:br>
              <a:rPr lang="en-US" dirty="0" smtClean="0"/>
            </a:br>
            <a:r>
              <a:rPr lang="en-US" dirty="0" smtClean="0"/>
              <a:t/>
            </a:r>
            <a:br>
              <a:rPr lang="en-US" dirty="0" smtClean="0"/>
            </a:br>
            <a:r>
              <a:rPr lang="en-US" dirty="0" smtClean="0"/>
              <a:t> Republicanism</a:t>
            </a:r>
            <a:br>
              <a:rPr lang="en-US" dirty="0" smtClean="0"/>
            </a:br>
            <a:r>
              <a:rPr lang="en-US" dirty="0" smtClean="0"/>
              <a:t>Separated Powers</a:t>
            </a:r>
            <a:br>
              <a:rPr lang="en-US" dirty="0" smtClean="0"/>
            </a:br>
            <a:r>
              <a:rPr lang="en-US" dirty="0" smtClean="0"/>
              <a:t>Federalism</a:t>
            </a:r>
            <a:br>
              <a:rPr lang="en-US" dirty="0" smtClean="0"/>
            </a:br>
            <a:r>
              <a:rPr lang="en-US" dirty="0" smtClean="0"/>
              <a:t>Individual Liberty</a:t>
            </a:r>
            <a:endParaRPr lang="en-US" dirty="0"/>
          </a:p>
        </p:txBody>
      </p:sp>
    </p:spTree>
  </p:cSld>
  <p:clrMapOvr>
    <a:masterClrMapping/>
  </p:clrMapOvr>
</p:sld>
</file>

<file path=ppt/slides/slide1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Principle #1:</a:t>
            </a:r>
            <a:br>
              <a:rPr lang="en-US" dirty="0" smtClean="0"/>
            </a:br>
            <a:r>
              <a:rPr lang="en-US" dirty="0" smtClean="0"/>
              <a:t>Republicanism</a:t>
            </a:r>
            <a:br>
              <a:rPr lang="en-US" dirty="0" smtClean="0"/>
            </a:br>
            <a:r>
              <a:rPr lang="en-US" dirty="0" smtClean="0"/>
              <a:t/>
            </a:r>
            <a:br>
              <a:rPr lang="en-US" dirty="0" smtClean="0"/>
            </a:br>
            <a:r>
              <a:rPr lang="en-US" dirty="0" smtClean="0"/>
              <a:t>(indirect democracy)</a:t>
            </a:r>
            <a:endParaRPr lang="en-US" dirty="0"/>
          </a:p>
        </p:txBody>
      </p:sp>
    </p:spTree>
  </p:cSld>
  <p:clrMapOvr>
    <a:masterClrMapping/>
  </p:clrMapOvr>
</p:sld>
</file>

<file path=ppt/slides/slide1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United States is more accurately described as being a republic (a representative democracy), not a democracy – or at least a pure democracy.</a:t>
            </a:r>
            <a:endParaRPr lang="en-US" dirty="0"/>
          </a:p>
        </p:txBody>
      </p:sp>
    </p:spTree>
  </p:cSld>
  <p:clrMapOvr>
    <a:masterClrMapping/>
  </p:clrMapOvr>
</p:sld>
</file>

<file path=ppt/slides/slide1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97562"/>
          </a:xfrm>
        </p:spPr>
        <p:txBody>
          <a:bodyPr/>
          <a:lstStyle/>
          <a:p>
            <a:r>
              <a:rPr lang="en-US" dirty="0" smtClean="0"/>
              <a:t>The founders – at least those that wrote the constitution – believed that direct (or pure) democracies were unstable and prone to tyranny of the majority.</a:t>
            </a:r>
            <a:endParaRPr lang="en-US" dirty="0"/>
          </a:p>
        </p:txBody>
      </p:sp>
    </p:spTree>
  </p:cSld>
  <p:clrMapOvr>
    <a:masterClrMapping/>
  </p:clrMapOvr>
</p:sld>
</file>

<file path=ppt/slides/slide1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founders believed that indirect, or representative, democracy is preferable to direct democracy since it would be less subject to the passionate, unsteady  preferences of the mob. Elites were granted a special status in early American history.</a:t>
            </a:r>
            <a:endParaRPr lang="en-US" dirty="0"/>
          </a:p>
        </p:txBody>
      </p:sp>
    </p:spTree>
  </p:cSld>
  <p:clrMapOvr>
    <a:masterClrMapping/>
  </p:clrMapOvr>
</p:sld>
</file>

<file path=ppt/slides/slide1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sz="3600" dirty="0" smtClean="0"/>
              <a:t>It was assumed that people in general were more prone to conflict than cooperation and that given the chance, the majority would persecute the minority. Pure democracy provided the majority that opportunity.</a:t>
            </a:r>
            <a:br>
              <a:rPr lang="en-US" sz="3600" dirty="0" smtClean="0"/>
            </a:br>
            <a:r>
              <a:rPr lang="en-US" sz="3600" dirty="0" smtClean="0"/>
              <a:t/>
            </a:r>
            <a:br>
              <a:rPr lang="en-US" sz="3600" dirty="0" smtClean="0"/>
            </a:br>
            <a:r>
              <a:rPr lang="en-US" sz="3600" dirty="0" smtClean="0"/>
              <a:t>This is the argument in Federalist #10</a:t>
            </a:r>
            <a:endParaRPr lang="en-US" sz="3600" dirty="0"/>
          </a:p>
        </p:txBody>
      </p:sp>
    </p:spTree>
  </p:cSld>
  <p:clrMapOvr>
    <a:masterClrMapping/>
  </p:clrMapOvr>
</p:sld>
</file>

<file path=ppt/slides/slide1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smtClean="0"/>
              <a:t>But as </a:t>
            </a:r>
            <a:r>
              <a:rPr lang="en-US" dirty="0" smtClean="0"/>
              <a:t>the country grew, democracy grew, expansion expanded, and more direct control of governing institutions were instituted. Texas government is more “democratic” than the United States government.</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nation’s founders were generally classically educated and were familiar with the history of Rome.</a:t>
            </a:r>
            <a:br>
              <a:rPr lang="en-US" dirty="0" smtClean="0"/>
            </a:br>
            <a:r>
              <a:rPr lang="en-US" dirty="0" smtClean="0"/>
              <a:t/>
            </a:r>
            <a:br>
              <a:rPr lang="en-US" dirty="0" smtClean="0"/>
            </a:br>
            <a:r>
              <a:rPr lang="en-US" dirty="0" smtClean="0"/>
              <a:t>(Who were the founders? Here’s the </a:t>
            </a:r>
            <a:r>
              <a:rPr lang="en-US" dirty="0" smtClean="0">
                <a:hlinkClick r:id="rId2"/>
              </a:rPr>
              <a:t>Wikipedia page</a:t>
            </a:r>
            <a:r>
              <a:rPr lang="en-US" dirty="0" smtClean="0"/>
              <a:t> on who qualifies as a “founder.” </a:t>
            </a:r>
            <a:endParaRPr lang="en-US" dirty="0"/>
          </a:p>
        </p:txBody>
      </p:sp>
    </p:spTree>
    <p:extLst>
      <p:ext uri="{BB962C8B-B14F-4D97-AF65-F5344CB8AC3E}">
        <p14:creationId xmlns:p14="http://schemas.microsoft.com/office/powerpoint/2010/main" val="1517448731"/>
      </p:ext>
    </p:extLst>
  </p:cSld>
  <p:clrMapOvr>
    <a:masterClrMapping/>
  </p:clrMapOvr>
  <p:timing>
    <p:tnLst>
      <p:par>
        <p:cTn id="1" dur="indefinite" restart="never" nodeType="tmRoot"/>
      </p:par>
    </p:tnLst>
  </p:timing>
</p:sld>
</file>

<file path=ppt/slides/slide1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U.S. has become more democratic over its history primarily due to the expansion of suffrage.</a:t>
            </a:r>
            <a:endParaRPr lang="en-US" dirty="0"/>
          </a:p>
        </p:txBody>
      </p:sp>
    </p:spTree>
  </p:cSld>
  <p:clrMapOvr>
    <a:masterClrMapping/>
  </p:clrMapOvr>
</p:sld>
</file>

<file path=ppt/slides/slide1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Basic Democratic Principles</a:t>
            </a:r>
            <a:br>
              <a:rPr lang="en-US" dirty="0" smtClean="0"/>
            </a:br>
            <a:r>
              <a:rPr lang="en-US" dirty="0" smtClean="0"/>
              <a:t/>
            </a:r>
            <a:br>
              <a:rPr lang="en-US" dirty="0" smtClean="0"/>
            </a:br>
            <a:r>
              <a:rPr lang="en-US" dirty="0" smtClean="0"/>
              <a:t>Majority Rules</a:t>
            </a:r>
            <a:br>
              <a:rPr lang="en-US" dirty="0" smtClean="0"/>
            </a:br>
            <a:r>
              <a:rPr lang="en-US" dirty="0" smtClean="0"/>
              <a:t>Minority Rights</a:t>
            </a:r>
            <a:br>
              <a:rPr lang="en-US" dirty="0" smtClean="0"/>
            </a:br>
            <a:r>
              <a:rPr lang="en-US" dirty="0" smtClean="0"/>
              <a:t>Universal Adult Suffrage </a:t>
            </a:r>
            <a:endParaRPr lang="en-US" dirty="0"/>
          </a:p>
        </p:txBody>
      </p:sp>
    </p:spTree>
  </p:cSld>
  <p:clrMapOvr>
    <a:masterClrMapping/>
  </p:clrMapOvr>
</p:sld>
</file>

<file path=ppt/slides/slide1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An ongoing problem with democracy is the tension between majority rules and minority rights</a:t>
            </a:r>
            <a:br>
              <a:rPr lang="en-US" dirty="0" smtClean="0"/>
            </a:br>
            <a:r>
              <a:rPr lang="en-US" dirty="0" smtClean="0"/>
              <a:t/>
            </a:r>
            <a:br>
              <a:rPr lang="en-US" dirty="0" smtClean="0"/>
            </a:br>
            <a:r>
              <a:rPr lang="en-US" dirty="0" smtClean="0"/>
              <a:t>The majority can tyrannize the minority.</a:t>
            </a:r>
            <a:endParaRPr lang="en-US" dirty="0"/>
          </a:p>
        </p:txBody>
      </p:sp>
    </p:spTree>
  </p:cSld>
  <p:clrMapOvr>
    <a:masterClrMapping/>
  </p:clrMapOvr>
</p:sld>
</file>

<file path=ppt/slides/slide1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Principle #1: </a:t>
            </a:r>
            <a:br>
              <a:rPr lang="en-US" dirty="0" smtClean="0"/>
            </a:br>
            <a:r>
              <a:rPr lang="en-US" dirty="0" smtClean="0"/>
              <a:t>Separated Powers</a:t>
            </a:r>
            <a:br>
              <a:rPr lang="en-US" dirty="0" smtClean="0"/>
            </a:br>
            <a:r>
              <a:rPr lang="en-US" dirty="0" smtClean="0"/>
              <a:t/>
            </a:r>
            <a:br>
              <a:rPr lang="en-US" dirty="0" smtClean="0"/>
            </a:br>
            <a:r>
              <a:rPr lang="en-US" sz="2800" dirty="0" smtClean="0"/>
              <a:t>backed up with the Checks and Balances </a:t>
            </a:r>
            <a:endParaRPr lang="en-US" sz="2800" dirty="0"/>
          </a:p>
        </p:txBody>
      </p:sp>
    </p:spTree>
  </p:cSld>
  <p:clrMapOvr>
    <a:masterClrMapping/>
  </p:clrMapOvr>
</p:sld>
</file>

<file path=ppt/slides/slide1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Here we discussed the purpose of the separated powers, how powers are separated and maintained, and the logic behind the system of checks and balances.</a:t>
            </a:r>
            <a:endParaRPr lang="en-US" dirty="0"/>
          </a:p>
        </p:txBody>
      </p:sp>
    </p:spTree>
  </p:cSld>
  <p:clrMapOvr>
    <a:masterClrMapping/>
  </p:clrMapOvr>
</p:sld>
</file>

<file path=ppt/slides/slide1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Concentrated legislative, executive, and judicial powers allow for the development of a tyrannical system.</a:t>
            </a:r>
            <a:br>
              <a:rPr lang="en-US" dirty="0" smtClean="0"/>
            </a:br>
            <a:r>
              <a:rPr lang="en-US" dirty="0" smtClean="0"/>
              <a:t/>
            </a:r>
            <a:br>
              <a:rPr lang="en-US" dirty="0" smtClean="0"/>
            </a:br>
            <a:r>
              <a:rPr lang="en-US" dirty="0" smtClean="0"/>
              <a:t>They must be separated in order to resist tyranny.</a:t>
            </a:r>
            <a:endParaRPr lang="en-US" dirty="0"/>
          </a:p>
        </p:txBody>
      </p:sp>
    </p:spTree>
  </p:cSld>
  <p:clrMapOvr>
    <a:masterClrMapping/>
  </p:clrMapOvr>
</p:sld>
</file>

<file path=ppt/slides/slide1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The Constitution vests governing powers in three institutions that are made as independent as possible.</a:t>
            </a:r>
            <a:endParaRPr lang="en-US" dirty="0"/>
          </a:p>
        </p:txBody>
      </p:sp>
    </p:spTree>
  </p:cSld>
  <p:clrMapOvr>
    <a:masterClrMapping/>
  </p:clrMapOvr>
</p:sld>
</file>

<file path=ppt/slides/slide1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This explains why each is elected uniquely, and has a separate term of office. </a:t>
            </a:r>
            <a:endParaRPr lang="en-US" dirty="0"/>
          </a:p>
        </p:txBody>
      </p:sp>
    </p:spTree>
  </p:cSld>
  <p:clrMapOvr>
    <a:masterClrMapping/>
  </p:clrMapOvr>
</p:sld>
</file>

<file path=ppt/slides/slide1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House – election by the people</a:t>
            </a:r>
            <a:br>
              <a:rPr lang="en-US" dirty="0" smtClean="0"/>
            </a:br>
            <a:r>
              <a:rPr lang="en-US" dirty="0" smtClean="0"/>
              <a:t>Senate – originally elected by state legislatures</a:t>
            </a:r>
            <a:br>
              <a:rPr lang="en-US" dirty="0" smtClean="0"/>
            </a:br>
            <a:r>
              <a:rPr lang="en-US" dirty="0" smtClean="0"/>
              <a:t>President – Electoral College</a:t>
            </a:r>
            <a:br>
              <a:rPr lang="en-US" dirty="0" smtClean="0"/>
            </a:br>
            <a:r>
              <a:rPr lang="en-US" dirty="0" smtClean="0"/>
              <a:t>Courts – Nomination and Confirmation</a:t>
            </a:r>
            <a:endParaRPr lang="en-US" dirty="0"/>
          </a:p>
        </p:txBody>
      </p:sp>
    </p:spTree>
  </p:cSld>
  <p:clrMapOvr>
    <a:masterClrMapping/>
  </p:clrMapOvr>
</p:sld>
</file>

<file path=ppt/slides/slide1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But it was assumed that each institution would be controlled by people of great ambition, and that continued ambition would lead members of one institution to seek to control the others.   </a:t>
            </a:r>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After almost 500 years as a </a:t>
            </a:r>
            <a:r>
              <a:rPr lang="en-US" dirty="0" smtClean="0">
                <a:hlinkClick r:id="rId2"/>
              </a:rPr>
              <a:t>Republic</a:t>
            </a:r>
            <a:r>
              <a:rPr lang="en-US" dirty="0" smtClean="0"/>
              <a:t> (509 BC–27 BC), where it was ruled by its citizens, Rome became an </a:t>
            </a:r>
            <a:r>
              <a:rPr lang="en-US" dirty="0" smtClean="0">
                <a:hlinkClick r:id="rId3"/>
              </a:rPr>
              <a:t>empire</a:t>
            </a:r>
            <a:r>
              <a:rPr lang="en-US" dirty="0" smtClean="0"/>
              <a:t>. </a:t>
            </a:r>
            <a:br>
              <a:rPr lang="en-US" dirty="0" smtClean="0"/>
            </a:br>
            <a:r>
              <a:rPr lang="en-US" dirty="0" smtClean="0"/>
              <a:t/>
            </a:r>
            <a:br>
              <a:rPr lang="en-US" dirty="0" smtClean="0"/>
            </a:br>
            <a:r>
              <a:rPr lang="en-US" dirty="0" smtClean="0"/>
              <a:t>The driving force behind this change was </a:t>
            </a:r>
            <a:r>
              <a:rPr lang="en-US" dirty="0">
                <a:hlinkClick r:id="rId4"/>
              </a:rPr>
              <a:t>Julius </a:t>
            </a:r>
            <a:r>
              <a:rPr lang="en-US" dirty="0" smtClean="0">
                <a:hlinkClick r:id="rId4"/>
              </a:rPr>
              <a:t>Caesar</a:t>
            </a:r>
            <a:r>
              <a:rPr lang="en-US" dirty="0" smtClean="0"/>
              <a:t>.</a:t>
            </a:r>
            <a:endParaRPr lang="en-US" dirty="0"/>
          </a:p>
        </p:txBody>
      </p:sp>
    </p:spTree>
    <p:extLst>
      <p:ext uri="{BB962C8B-B14F-4D97-AF65-F5344CB8AC3E}">
        <p14:creationId xmlns:p14="http://schemas.microsoft.com/office/powerpoint/2010/main" val="3416757428"/>
      </p:ext>
    </p:extLst>
  </p:cSld>
  <p:clrMapOvr>
    <a:masterClrMapping/>
  </p:clrMapOvr>
  <p:timing>
    <p:tnLst>
      <p:par>
        <p:cTn id="1" dur="indefinite" restart="never" nodeType="tmRoot"/>
      </p:par>
    </p:tnLst>
  </p:timing>
</p:sld>
</file>

<file path=ppt/slides/slide1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powers granted in the Constitution to those institutions are largely meant to allow one institution to resist the threats posed by the other two. </a:t>
            </a:r>
            <a:endParaRPr lang="en-US" dirty="0"/>
          </a:p>
        </p:txBody>
      </p:sp>
    </p:spTree>
  </p:cSld>
  <p:clrMapOvr>
    <a:masterClrMapping/>
  </p:clrMapOvr>
</p:sld>
</file>

<file path=ppt/slides/slide1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Examples: </a:t>
            </a:r>
            <a:br>
              <a:rPr lang="en-US" dirty="0" smtClean="0"/>
            </a:br>
            <a:r>
              <a:rPr lang="en-US" dirty="0" smtClean="0"/>
              <a:t/>
            </a:r>
            <a:br>
              <a:rPr lang="en-US" dirty="0" smtClean="0"/>
            </a:br>
            <a:r>
              <a:rPr lang="en-US" dirty="0" smtClean="0"/>
              <a:t>Impeachment </a:t>
            </a:r>
            <a:br>
              <a:rPr lang="en-US" dirty="0" smtClean="0"/>
            </a:br>
            <a:r>
              <a:rPr lang="en-US" dirty="0" smtClean="0"/>
              <a:t>Veto</a:t>
            </a:r>
            <a:br>
              <a:rPr lang="en-US" dirty="0" smtClean="0"/>
            </a:br>
            <a:r>
              <a:rPr lang="en-US" dirty="0" smtClean="0"/>
              <a:t>Judicial Review</a:t>
            </a:r>
            <a:endParaRPr lang="en-US" dirty="0"/>
          </a:p>
        </p:txBody>
      </p:sp>
    </p:spTree>
  </p:cSld>
  <p:clrMapOvr>
    <a:masterClrMapping/>
  </p:clrMapOvr>
</p:sld>
</file>

<file path=ppt/slides/slide1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Principle #3</a:t>
            </a:r>
            <a:br>
              <a:rPr lang="en-US" dirty="0" smtClean="0"/>
            </a:br>
            <a:r>
              <a:rPr lang="en-US" dirty="0" smtClean="0"/>
              <a:t>Federalism</a:t>
            </a:r>
            <a:endParaRPr lang="en-US" dirty="0"/>
          </a:p>
        </p:txBody>
      </p:sp>
    </p:spTree>
  </p:cSld>
  <p:clrMapOvr>
    <a:masterClrMapping/>
  </p:clrMapOvr>
</p:sld>
</file>

<file path=ppt/slides/slide1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The federal system: The U.S. Constitution splits sovereignty between the national and state governments. Conflict continues between these two levels of government. </a:t>
            </a:r>
            <a:endParaRPr lang="en-US" dirty="0"/>
          </a:p>
        </p:txBody>
      </p:sp>
    </p:spTree>
  </p:cSld>
  <p:clrMapOvr>
    <a:masterClrMapping/>
  </p:clrMapOvr>
</p:sld>
</file>

<file path=ppt/slides/slide1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Constitution delegates certain powers to the national government and reserves the rest to the states.</a:t>
            </a:r>
            <a:endParaRPr lang="en-US" dirty="0"/>
          </a:p>
        </p:txBody>
      </p:sp>
    </p:spTree>
  </p:cSld>
  <p:clrMapOvr>
    <a:masterClrMapping/>
  </p:clrMapOvr>
</p:sld>
</file>

<file path=ppt/slides/slide1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Some national powers are implied by loose readings of the commerce and necessary and proper clauses. The nature of these powers has been an ongoing source of conflict between advocates of national and state power respectively. </a:t>
            </a:r>
            <a:endParaRPr lang="en-US" dirty="0"/>
          </a:p>
        </p:txBody>
      </p:sp>
    </p:spTree>
  </p:cSld>
  <p:clrMapOvr>
    <a:masterClrMapping/>
  </p:clrMapOvr>
</p:sld>
</file>

<file path=ppt/slides/slide1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Key Terms: </a:t>
            </a:r>
            <a:br>
              <a:rPr lang="en-US" dirty="0" smtClean="0"/>
            </a:br>
            <a:r>
              <a:rPr lang="en-US" dirty="0" smtClean="0"/>
              <a:t/>
            </a:r>
            <a:br>
              <a:rPr lang="en-US" dirty="0" smtClean="0"/>
            </a:br>
            <a:r>
              <a:rPr lang="en-US" dirty="0" smtClean="0">
                <a:hlinkClick r:id="rId2"/>
              </a:rPr>
              <a:t>Delegated (Enumerated) Powers</a:t>
            </a:r>
            <a:r>
              <a:rPr lang="en-US" dirty="0" smtClean="0"/>
              <a:t/>
            </a:r>
            <a:br>
              <a:rPr lang="en-US" dirty="0" smtClean="0"/>
            </a:br>
            <a:r>
              <a:rPr lang="en-US" dirty="0" smtClean="0">
                <a:hlinkClick r:id="rId3"/>
              </a:rPr>
              <a:t>Reserved Powers</a:t>
            </a:r>
            <a:r>
              <a:rPr lang="en-US" dirty="0" smtClean="0"/>
              <a:t/>
            </a:r>
            <a:br>
              <a:rPr lang="en-US" dirty="0" smtClean="0"/>
            </a:br>
            <a:r>
              <a:rPr lang="en-US" dirty="0" smtClean="0">
                <a:hlinkClick r:id="rId4"/>
              </a:rPr>
              <a:t>Implied Powers</a:t>
            </a:r>
            <a:endParaRPr lang="en-US" dirty="0"/>
          </a:p>
        </p:txBody>
      </p:sp>
    </p:spTree>
  </p:cSld>
  <p:clrMapOvr>
    <a:masterClrMapping/>
  </p:clrMapOvr>
</p:sld>
</file>

<file path=ppt/slides/slide1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While the Constitution only mentions the national and state governments, thousands of local governments exist throughout the country. </a:t>
            </a:r>
            <a:br>
              <a:rPr lang="en-US" dirty="0" smtClean="0"/>
            </a:br>
            <a:r>
              <a:rPr lang="en-US" dirty="0" smtClean="0"/>
              <a:t/>
            </a:r>
            <a:br>
              <a:rPr lang="en-US" dirty="0" smtClean="0"/>
            </a:br>
            <a:r>
              <a:rPr lang="en-US" dirty="0" smtClean="0"/>
              <a:t>They exist by the authority of the state constitutions.</a:t>
            </a:r>
            <a:endParaRPr lang="en-US" dirty="0"/>
          </a:p>
        </p:txBody>
      </p:sp>
    </p:spTree>
  </p:cSld>
  <p:clrMapOvr>
    <a:masterClrMapping/>
  </p:clrMapOvr>
</p:sld>
</file>

<file path=ppt/slides/slide1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Principle #4</a:t>
            </a:r>
            <a:br>
              <a:rPr lang="en-US" dirty="0" smtClean="0"/>
            </a:br>
            <a:r>
              <a:rPr lang="en-US" dirty="0" smtClean="0"/>
              <a:t>Individual Liberty</a:t>
            </a:r>
            <a:br>
              <a:rPr lang="en-US" dirty="0" smtClean="0"/>
            </a:br>
            <a:r>
              <a:rPr lang="en-US" dirty="0" smtClean="0"/>
              <a:t>or</a:t>
            </a:r>
            <a:br>
              <a:rPr lang="en-US" dirty="0" smtClean="0"/>
            </a:br>
            <a:r>
              <a:rPr lang="en-US" dirty="0" smtClean="0"/>
              <a:t>Civil Liberties</a:t>
            </a:r>
            <a:endParaRPr lang="en-US" dirty="0"/>
          </a:p>
        </p:txBody>
      </p:sp>
    </p:spTree>
  </p:cSld>
  <p:clrMapOvr>
    <a:masterClrMapping/>
  </p:clrMapOvr>
</p:sld>
</file>

<file path=ppt/slides/slide1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Here we discussed the justifications for individual liberty – civil liberties -- and the way that the Bill of Rights, and other features of the Constitution secure them them. </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What is a Republic?</a:t>
            </a:r>
            <a:br>
              <a:rPr lang="en-US" dirty="0" smtClean="0"/>
            </a:br>
            <a:r>
              <a:rPr lang="en-US" dirty="0" smtClean="0"/>
              <a:t/>
            </a:r>
            <a:br>
              <a:rPr lang="en-US" dirty="0" smtClean="0"/>
            </a:br>
            <a:r>
              <a:rPr lang="en-US" dirty="0" smtClean="0"/>
              <a:t>A </a:t>
            </a:r>
            <a:r>
              <a:rPr lang="en-US" dirty="0" smtClean="0">
                <a:hlinkClick r:id="rId2"/>
              </a:rPr>
              <a:t>republic</a:t>
            </a:r>
            <a:r>
              <a:rPr lang="en-US" dirty="0" smtClean="0"/>
              <a:t> is a type of government where the citizens choose the leaders of their country and the people (or at least a part of its people)</a:t>
            </a:r>
            <a:r>
              <a:rPr lang="en-US" baseline="30000" dirty="0" smtClean="0"/>
              <a:t> </a:t>
            </a:r>
            <a:r>
              <a:rPr lang="en-US" dirty="0" smtClean="0"/>
              <a:t>have an impact on its government.</a:t>
            </a:r>
            <a:r>
              <a:rPr lang="en-US" baseline="30000" dirty="0" smtClean="0"/>
              <a:t> </a:t>
            </a:r>
            <a:r>
              <a:rPr lang="en-US" dirty="0" smtClean="0"/>
              <a:t>-Wikipedia</a:t>
            </a:r>
            <a:endParaRPr lang="en-US" dirty="0"/>
          </a:p>
        </p:txBody>
      </p:sp>
    </p:spTree>
    <p:extLst>
      <p:ext uri="{BB962C8B-B14F-4D97-AF65-F5344CB8AC3E}">
        <p14:creationId xmlns:p14="http://schemas.microsoft.com/office/powerpoint/2010/main" val="406441721"/>
      </p:ext>
    </p:extLst>
  </p:cSld>
  <p:clrMapOvr>
    <a:masterClrMapping/>
  </p:clrMapOvr>
  <p:timing>
    <p:tnLst>
      <p:par>
        <p:cTn id="1" dur="indefinite" restart="never" nodeType="tmRoot"/>
      </p:par>
    </p:tnLst>
  </p:timing>
</p:sld>
</file>

<file path=ppt/slides/slide1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21362"/>
          </a:xfrm>
        </p:spPr>
        <p:txBody>
          <a:bodyPr/>
          <a:lstStyle/>
          <a:p>
            <a:r>
              <a:rPr lang="en-US" dirty="0" smtClean="0"/>
              <a:t>The Bill of Rights places limits on the powers of the government.</a:t>
            </a:r>
            <a:br>
              <a:rPr lang="en-US" dirty="0" smtClean="0"/>
            </a:br>
            <a:r>
              <a:rPr lang="en-US" dirty="0" smtClean="0"/>
              <a:t/>
            </a:r>
            <a:br>
              <a:rPr lang="en-US" dirty="0" smtClean="0"/>
            </a:br>
            <a:r>
              <a:rPr lang="en-US" dirty="0" smtClean="0"/>
              <a:t>Until the 14</a:t>
            </a:r>
            <a:r>
              <a:rPr lang="en-US" baseline="30000" dirty="0" smtClean="0"/>
              <a:t>th</a:t>
            </a:r>
            <a:r>
              <a:rPr lang="en-US" dirty="0" smtClean="0"/>
              <a:t> Amendment, it applied only to the national government.</a:t>
            </a:r>
            <a:endParaRPr lang="en-US" dirty="0"/>
          </a:p>
        </p:txBody>
      </p:sp>
    </p:spTree>
  </p:cSld>
  <p:clrMapOvr>
    <a:masterClrMapping/>
  </p:clrMapOvr>
</p:sld>
</file>

<file path=ppt/slides/slide1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Two types: </a:t>
            </a:r>
            <a:br>
              <a:rPr lang="en-US" dirty="0" smtClean="0"/>
            </a:br>
            <a:r>
              <a:rPr lang="en-US" dirty="0" smtClean="0"/>
              <a:t/>
            </a:r>
            <a:br>
              <a:rPr lang="en-US" dirty="0" smtClean="0"/>
            </a:br>
            <a:r>
              <a:rPr lang="en-US" dirty="0" smtClean="0"/>
              <a:t>Substantive: What government can pass laws about</a:t>
            </a:r>
            <a:br>
              <a:rPr lang="en-US" dirty="0" smtClean="0"/>
            </a:br>
            <a:r>
              <a:rPr lang="en-US" dirty="0" smtClean="0"/>
              <a:t/>
            </a:r>
            <a:br>
              <a:rPr lang="en-US" dirty="0" smtClean="0"/>
            </a:br>
            <a:r>
              <a:rPr lang="en-US" dirty="0" smtClean="0"/>
              <a:t>Procedural: How someone can be searched, tried and punished.</a:t>
            </a:r>
            <a:endParaRPr lang="en-US" dirty="0"/>
          </a:p>
        </p:txBody>
      </p:sp>
    </p:spTree>
  </p:cSld>
  <p:clrMapOvr>
    <a:masterClrMapping/>
  </p:clrMapOvr>
</p:sld>
</file>

<file path=ppt/slides/slide1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Certain specific substantive and procedural limitations are placed on the powers of government. These establish the idea that people are free in those areas. These are primarily found in the Bill of Rights. </a:t>
            </a:r>
            <a:endParaRPr lang="en-US" dirty="0"/>
          </a:p>
        </p:txBody>
      </p:sp>
    </p:spTree>
  </p:cSld>
  <p:clrMapOvr>
    <a:masterClrMapping/>
  </p:clrMapOvr>
</p:sld>
</file>

<file path=ppt/slides/slide1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Substantive Liberties are established by limiting the ability of Congress to pass laws on certain subjects, for example free exercise or religious belief, press, and speech. </a:t>
            </a:r>
            <a:endParaRPr lang="en-US" dirty="0"/>
          </a:p>
        </p:txBody>
      </p:sp>
    </p:spTree>
  </p:cSld>
  <p:clrMapOvr>
    <a:masterClrMapping/>
  </p:clrMapOvr>
</p:sld>
</file>

<file path=ppt/slides/slide1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Procedural liberties are established by removing the ability of government to arbitrarily search, try and imprison individuals.  </a:t>
            </a:r>
            <a:endParaRPr lang="en-US" dirty="0"/>
          </a:p>
        </p:txBody>
      </p:sp>
    </p:spTree>
  </p:cSld>
  <p:clrMapOvr>
    <a:masterClrMapping/>
  </p:clrMapOvr>
</p:sld>
</file>

<file path=ppt/slides/slide1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Civil liberties are not absolute. They can be limited based upon whether the courts determine that a particular use of right has violated the greater interest of society.</a:t>
            </a:r>
            <a:br>
              <a:rPr lang="en-US" dirty="0" smtClean="0"/>
            </a:br>
            <a:r>
              <a:rPr lang="en-US" dirty="0" smtClean="0"/>
              <a:t/>
            </a:r>
            <a:br>
              <a:rPr lang="en-US" dirty="0" smtClean="0"/>
            </a:br>
            <a:r>
              <a:rPr lang="en-US" dirty="0" smtClean="0"/>
              <a:t>Shouting fire in a crowded theater.</a:t>
            </a:r>
            <a:endParaRPr lang="en-US" dirty="0"/>
          </a:p>
        </p:txBody>
      </p:sp>
    </p:spTree>
  </p:cSld>
  <p:clrMapOvr>
    <a:masterClrMapping/>
  </p:clrMapOvr>
</p:sld>
</file>

<file path=ppt/slides/slide1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breadth of civil liberties is an ongoing source of controversy in the United States.</a:t>
            </a:r>
            <a:br>
              <a:rPr lang="en-US" dirty="0" smtClean="0"/>
            </a:br>
            <a:r>
              <a:rPr lang="en-US" dirty="0" smtClean="0"/>
              <a:t/>
            </a:r>
            <a:br>
              <a:rPr lang="en-US" dirty="0" smtClean="0"/>
            </a:br>
            <a:r>
              <a:rPr lang="en-US" dirty="0" smtClean="0"/>
              <a:t>Does, for example, a right to privacy exist? </a:t>
            </a:r>
            <a:endParaRPr lang="en-US" dirty="0"/>
          </a:p>
        </p:txBody>
      </p:sp>
    </p:spTree>
  </p:cSld>
  <p:clrMapOvr>
    <a:masterClrMapping/>
  </p:clrMapOvr>
</p:sld>
</file>

<file path=ppt/slides/slide1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An additional source of controversy is the consequence of the 14</a:t>
            </a:r>
            <a:r>
              <a:rPr lang="en-US" baseline="30000" dirty="0" smtClean="0"/>
              <a:t>th</a:t>
            </a:r>
            <a:r>
              <a:rPr lang="en-US" dirty="0" smtClean="0"/>
              <a:t> Amendment. By nationalizing citizenship the citizens of the state could use the national courts to seek redress against the state government. </a:t>
            </a:r>
            <a:endParaRPr lang="en-US" dirty="0"/>
          </a:p>
        </p:txBody>
      </p:sp>
    </p:spTree>
  </p:cSld>
  <p:clrMapOvr>
    <a:masterClrMapping/>
  </p:clrMapOvr>
</p:sld>
</file>

<file path=ppt/slides/slide1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This gave the national government additional power against the states.</a:t>
            </a:r>
            <a:endParaRPr lang="en-US" dirty="0"/>
          </a:p>
        </p:txBody>
      </p:sp>
    </p:spTree>
  </p:cSld>
  <p:clrMapOvr>
    <a:masterClrMapping/>
  </p:clrMapOvr>
</p:sld>
</file>

<file path=ppt/slides/slide1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202362"/>
          </a:xfrm>
        </p:spPr>
        <p:txBody>
          <a:bodyPr/>
          <a:lstStyle/>
          <a:p>
            <a:r>
              <a:rPr lang="en-US" dirty="0" smtClean="0"/>
              <a:t>Civil Rights and the Equal Protection Clause</a:t>
            </a: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In short, a governing system where the people rule themselves.</a:t>
            </a:r>
            <a:br>
              <a:rPr lang="en-US" dirty="0" smtClean="0"/>
            </a:br>
            <a:r>
              <a:rPr lang="en-US" dirty="0" smtClean="0"/>
              <a:t/>
            </a:r>
            <a:br>
              <a:rPr lang="en-US" dirty="0" smtClean="0"/>
            </a:br>
            <a:r>
              <a:rPr lang="en-US" dirty="0" smtClean="0"/>
              <a:t>But while a republic, Rome was also chaotic, unstable, and sometimes ungovernable. Leaders were often corrupt and unpopular. </a:t>
            </a:r>
            <a:endParaRPr lang="en-US" dirty="0"/>
          </a:p>
        </p:txBody>
      </p:sp>
    </p:spTree>
    <p:extLst>
      <p:ext uri="{BB962C8B-B14F-4D97-AF65-F5344CB8AC3E}">
        <p14:creationId xmlns:p14="http://schemas.microsoft.com/office/powerpoint/2010/main" val="4013779052"/>
      </p:ext>
    </p:extLst>
  </p:cSld>
  <p:clrMapOvr>
    <a:masterClrMapping/>
  </p:clrMapOvr>
  <p:timing>
    <p:tnLst>
      <p:par>
        <p:cTn id="1" dur="indefinite" restart="never" nodeType="tmRoot"/>
      </p:par>
    </p:tnLst>
  </p:timing>
</p:sld>
</file>

<file path=ppt/slides/slide1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normAutofit/>
          </a:bodyPr>
          <a:lstStyle/>
          <a:p>
            <a:r>
              <a:rPr lang="en-US" dirty="0" smtClean="0"/>
              <a:t>The concept of civil rights and the impact of the 14</a:t>
            </a:r>
            <a:r>
              <a:rPr lang="en-US" baseline="30000" dirty="0" smtClean="0"/>
              <a:t>th</a:t>
            </a:r>
            <a:r>
              <a:rPr lang="en-US" dirty="0" smtClean="0"/>
              <a:t> Amendment, most notably the equal protection clause, on the constitutional order.</a:t>
            </a:r>
            <a:endParaRPr lang="en-US" dirty="0"/>
          </a:p>
        </p:txBody>
      </p:sp>
    </p:spTree>
  </p:cSld>
  <p:clrMapOvr>
    <a:masterClrMapping/>
  </p:clrMapOvr>
</p:sld>
</file>

<file path=ppt/slides/slide1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As a consequence of the 14</a:t>
            </a:r>
            <a:r>
              <a:rPr lang="en-US" baseline="30000" dirty="0" smtClean="0"/>
              <a:t>th</a:t>
            </a:r>
            <a:r>
              <a:rPr lang="en-US" dirty="0" smtClean="0"/>
              <a:t> Amendment, No state shall deny to persons within their jurisdiction the equal protection of the law.</a:t>
            </a:r>
            <a:endParaRPr lang="en-US" dirty="0"/>
          </a:p>
        </p:txBody>
      </p:sp>
    </p:spTree>
  </p:cSld>
  <p:clrMapOvr>
    <a:masterClrMapping/>
  </p:clrMapOvr>
</p:sld>
</file>

<file path=ppt/slides/slide1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The 14</a:t>
            </a:r>
            <a:r>
              <a:rPr lang="en-US" baseline="30000" dirty="0" smtClean="0"/>
              <a:t>th</a:t>
            </a:r>
            <a:r>
              <a:rPr lang="en-US" dirty="0" smtClean="0"/>
              <a:t> Amendment made the U.S. Bill of Rights applicable to the states.</a:t>
            </a:r>
            <a:endParaRPr lang="en-US" dirty="0"/>
          </a:p>
        </p:txBody>
      </p:sp>
    </p:spTree>
  </p:cSld>
  <p:clrMapOvr>
    <a:masterClrMapping/>
  </p:clrMapOvr>
</p:sld>
</file>

<file path=ppt/slides/slide1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States had to treat people the same before the law.</a:t>
            </a:r>
            <a:br>
              <a:rPr lang="en-US" dirty="0" smtClean="0"/>
            </a:br>
            <a:r>
              <a:rPr lang="en-US" dirty="0" smtClean="0"/>
              <a:t/>
            </a:r>
            <a:br>
              <a:rPr lang="en-US" dirty="0" smtClean="0"/>
            </a:br>
            <a:r>
              <a:rPr lang="en-US" dirty="0" smtClean="0"/>
              <a:t>But what exactly does this mean? </a:t>
            </a:r>
            <a:endParaRPr lang="en-US" dirty="0"/>
          </a:p>
        </p:txBody>
      </p:sp>
    </p:spTree>
  </p:cSld>
  <p:clrMapOvr>
    <a:masterClrMapping/>
  </p:clrMapOvr>
</p:sld>
</file>

<file path=ppt/slides/slide1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It can be controversial depending on what criteria is being used to distinguish between people.</a:t>
            </a:r>
            <a:br>
              <a:rPr lang="en-US" dirty="0" smtClean="0"/>
            </a:br>
            <a:r>
              <a:rPr lang="en-US" dirty="0" smtClean="0"/>
              <a:t/>
            </a:r>
            <a:br>
              <a:rPr lang="en-US" dirty="0" smtClean="0"/>
            </a:br>
            <a:r>
              <a:rPr lang="en-US" dirty="0" smtClean="0"/>
              <a:t>Race</a:t>
            </a:r>
            <a:br>
              <a:rPr lang="en-US" dirty="0" smtClean="0"/>
            </a:br>
            <a:r>
              <a:rPr lang="en-US" dirty="0" smtClean="0"/>
              <a:t>Gender</a:t>
            </a:r>
            <a:br>
              <a:rPr lang="en-US" dirty="0" smtClean="0"/>
            </a:br>
            <a:r>
              <a:rPr lang="en-US" dirty="0" smtClean="0"/>
              <a:t>Age   </a:t>
            </a:r>
            <a:endParaRPr lang="en-US" dirty="0"/>
          </a:p>
        </p:txBody>
      </p:sp>
    </p:spTree>
  </p:cSld>
  <p:clrMapOvr>
    <a:masterClrMapping/>
  </p:clrMapOvr>
</p:sld>
</file>

<file path=ppt/slides/slide1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Supreme Court has had to weigh in over time to determine what types of criteria can be used to treat people differently and what types are not.</a:t>
            </a:r>
            <a:endParaRPr lang="en-US" dirty="0"/>
          </a:p>
        </p:txBody>
      </p:sp>
    </p:spTree>
  </p:cSld>
  <p:clrMapOvr>
    <a:masterClrMapping/>
  </p:clrMapOvr>
</p:sld>
</file>

<file path=ppt/slides/slide1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Distinctions based on race and citizenship are “suspect classifications” meaning that they must survive the most rigid analysis by the courts. </a:t>
            </a:r>
            <a:endParaRPr lang="en-US" dirty="0"/>
          </a:p>
        </p:txBody>
      </p:sp>
    </p:spTree>
  </p:cSld>
  <p:clrMapOvr>
    <a:masterClrMapping/>
  </p:clrMapOvr>
</p:sld>
</file>

<file path=ppt/slides/slide1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The conflict continues.</a:t>
            </a:r>
            <a:endParaRPr lang="en-US" dirty="0"/>
          </a:p>
        </p:txBody>
      </p:sp>
    </p:spTree>
  </p:cSld>
  <p:clrMapOvr>
    <a:masterClrMapping/>
  </p:clrMapOvr>
</p:sld>
</file>

<file path=ppt/slides/slide1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Elections</a:t>
            </a:r>
            <a:endParaRPr lang="en-US" dirty="0"/>
          </a:p>
        </p:txBody>
      </p:sp>
    </p:spTree>
  </p:cSld>
  <p:clrMapOvr>
    <a:masterClrMapping/>
  </p:clrMapOvr>
</p:sld>
</file>

<file path=ppt/slides/slide1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We covered the purpose of elections in a democracy, the nature of the electoral system on all three levels of government, with a special emphasis on the consequences of the winner take all system. </a:t>
            </a: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normAutofit fontScale="90000"/>
          </a:bodyPr>
          <a:lstStyle/>
          <a:p>
            <a:r>
              <a:rPr lang="en-US" dirty="0" smtClean="0"/>
              <a:t>What is an </a:t>
            </a:r>
            <a:r>
              <a:rPr lang="en-US" dirty="0" smtClean="0">
                <a:hlinkClick r:id="rId2"/>
              </a:rPr>
              <a:t>Empire</a:t>
            </a:r>
            <a:r>
              <a:rPr lang="en-US" dirty="0" smtClean="0"/>
              <a:t>?</a:t>
            </a:r>
            <a:br>
              <a:rPr lang="en-US" dirty="0" smtClean="0"/>
            </a:br>
            <a:r>
              <a:rPr lang="en-US" dirty="0" smtClean="0"/>
              <a:t/>
            </a:r>
            <a:br>
              <a:rPr lang="en-US" dirty="0" smtClean="0"/>
            </a:br>
            <a:r>
              <a:rPr lang="en-US" dirty="0" smtClean="0"/>
              <a:t> A</a:t>
            </a:r>
            <a:r>
              <a:rPr lang="en-US" sz="3600" dirty="0" smtClean="0"/>
              <a:t> major political unit having a territory of great extent or a number of territories or peoples under a single sovereign authority; </a:t>
            </a:r>
            <a:r>
              <a:rPr lang="en-US" sz="3600" i="1" dirty="0" smtClean="0"/>
              <a:t>especially</a:t>
            </a:r>
            <a:r>
              <a:rPr lang="en-US" sz="3600" dirty="0" smtClean="0"/>
              <a:t> </a:t>
            </a:r>
            <a:r>
              <a:rPr lang="en-US" sz="3600" b="1" dirty="0" smtClean="0"/>
              <a:t>:</a:t>
            </a:r>
            <a:r>
              <a:rPr lang="en-US" sz="3600" dirty="0" smtClean="0"/>
              <a:t> one having an emperor as chief of state. The territory of such a political unit. Something resembling a political empire; </a:t>
            </a:r>
            <a:r>
              <a:rPr lang="en-US" sz="3600" i="1" dirty="0" smtClean="0"/>
              <a:t>especially</a:t>
            </a:r>
            <a:r>
              <a:rPr lang="en-US" sz="3600" dirty="0" smtClean="0"/>
              <a:t> </a:t>
            </a:r>
            <a:r>
              <a:rPr lang="en-US" sz="3600" b="1" dirty="0" smtClean="0"/>
              <a:t>:</a:t>
            </a:r>
            <a:r>
              <a:rPr lang="en-US" sz="3600" dirty="0" smtClean="0"/>
              <a:t> an extensive territory or enterprise under single domination or control. </a:t>
            </a:r>
            <a:endParaRPr lang="en-US" sz="3600" dirty="0"/>
          </a:p>
        </p:txBody>
      </p:sp>
    </p:spTree>
    <p:extLst>
      <p:ext uri="{BB962C8B-B14F-4D97-AF65-F5344CB8AC3E}">
        <p14:creationId xmlns:p14="http://schemas.microsoft.com/office/powerpoint/2010/main" val="4072990649"/>
      </p:ext>
    </p:extLst>
  </p:cSld>
  <p:clrMapOvr>
    <a:masterClrMapping/>
  </p:clrMapOvr>
  <p:timing>
    <p:tnLst>
      <p:par>
        <p:cTn id="1" dur="indefinite" restart="never" nodeType="tmRoot"/>
      </p:par>
    </p:tnLst>
  </p:timing>
</p:sld>
</file>

<file path=ppt/slides/slide1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Most, but not all, offices are staffed with periodic elections. Many judicial and bureaucratic positions are appointed in order to ensure professionalism in the occupant, but this minimizes the democratic nature of American government. </a:t>
            </a:r>
            <a:endParaRPr lang="en-US" dirty="0"/>
          </a:p>
        </p:txBody>
      </p:sp>
    </p:spTree>
  </p:cSld>
  <p:clrMapOvr>
    <a:masterClrMapping/>
  </p:clrMapOvr>
</p:sld>
</file>

<file path=ppt/slides/slide1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While suffrage was limited in the early years of the republic, over the course of American history it has expanded to include most groups in society. </a:t>
            </a:r>
            <a:endParaRPr lang="en-US" dirty="0"/>
          </a:p>
        </p:txBody>
      </p:sp>
    </p:spTree>
  </p:cSld>
  <p:clrMapOvr>
    <a:masterClrMapping/>
  </p:clrMapOvr>
</p:sld>
</file>

<file path=ppt/slides/slide1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Turnout varies among different groups in society. Wealth, age and education are good predictors of voter turnout.</a:t>
            </a:r>
            <a:endParaRPr lang="en-US" dirty="0"/>
          </a:p>
        </p:txBody>
      </p:sp>
    </p:spTree>
  </p:cSld>
  <p:clrMapOvr>
    <a:masterClrMapping/>
  </p:clrMapOvr>
</p:sld>
</file>

<file path=ppt/slides/slide1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A democratic society is dependent upon an informed electorate.</a:t>
            </a:r>
            <a:endParaRPr lang="en-US" dirty="0"/>
          </a:p>
        </p:txBody>
      </p:sp>
    </p:spTree>
  </p:cSld>
  <p:clrMapOvr>
    <a:masterClrMapping/>
  </p:clrMapOvr>
</p:sld>
</file>

<file path=ppt/slides/slide1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Political Parties, which were mentioned above, are the key players in an electoral system </a:t>
            </a:r>
            <a:endParaRPr lang="en-US" dirty="0"/>
          </a:p>
        </p:txBody>
      </p:sp>
    </p:spTree>
  </p:cSld>
  <p:clrMapOvr>
    <a:masterClrMapping/>
  </p:clrMapOvr>
</p:sld>
</file>

<file path=ppt/slides/slide1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Participatory Rights</a:t>
            </a:r>
            <a:endParaRPr lang="en-US" dirty="0"/>
          </a:p>
        </p:txBody>
      </p:sp>
    </p:spTree>
  </p:cSld>
  <p:clrMapOvr>
    <a:masterClrMapping/>
  </p:clrMapOvr>
</p:sld>
</file>

<file path=ppt/slides/slide1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The Participatory Freedoms</a:t>
            </a:r>
            <a:br>
              <a:rPr lang="en-US" dirty="0" smtClean="0"/>
            </a:br>
            <a:r>
              <a:rPr lang="en-US" dirty="0" smtClean="0"/>
              <a:t/>
            </a:r>
            <a:br>
              <a:rPr lang="en-US" dirty="0" smtClean="0"/>
            </a:br>
            <a:r>
              <a:rPr lang="en-US" dirty="0" smtClean="0"/>
              <a:t>The First Amendment limits the ability of Congress to pass laws restricting the ability of people to participate politically. This has led to the development of political organizations.</a:t>
            </a:r>
            <a:endParaRPr lang="en-US" dirty="0"/>
          </a:p>
        </p:txBody>
      </p:sp>
    </p:spTree>
  </p:cSld>
  <p:clrMapOvr>
    <a:masterClrMapping/>
  </p:clrMapOvr>
</p:sld>
</file>

<file path=ppt/slides/slide1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Freedoms Are: </a:t>
            </a:r>
            <a:br>
              <a:rPr lang="en-US" dirty="0" smtClean="0"/>
            </a:br>
            <a:r>
              <a:rPr lang="en-US" dirty="0" smtClean="0"/>
              <a:t/>
            </a:r>
            <a:br>
              <a:rPr lang="en-US" dirty="0" smtClean="0"/>
            </a:br>
            <a:r>
              <a:rPr lang="en-US" dirty="0" smtClean="0"/>
              <a:t>Speech</a:t>
            </a:r>
            <a:br>
              <a:rPr lang="en-US" dirty="0" smtClean="0"/>
            </a:br>
            <a:r>
              <a:rPr lang="en-US" dirty="0" smtClean="0"/>
              <a:t>Press</a:t>
            </a:r>
            <a:br>
              <a:rPr lang="en-US" dirty="0" smtClean="0"/>
            </a:br>
            <a:r>
              <a:rPr lang="en-US" dirty="0" smtClean="0"/>
              <a:t>Assembly</a:t>
            </a:r>
            <a:br>
              <a:rPr lang="en-US" dirty="0" smtClean="0"/>
            </a:br>
            <a:r>
              <a:rPr lang="en-US" dirty="0" smtClean="0"/>
              <a:t>Petition</a:t>
            </a:r>
            <a:endParaRPr lang="en-US" dirty="0"/>
          </a:p>
        </p:txBody>
      </p:sp>
    </p:spTree>
  </p:cSld>
  <p:clrMapOvr>
    <a:masterClrMapping/>
  </p:clrMapOvr>
</p:sld>
</file>

<file path=ppt/slides/slide1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These are considered to be fundamental rights.</a:t>
            </a:r>
            <a:endParaRPr lang="en-US" dirty="0"/>
          </a:p>
        </p:txBody>
      </p:sp>
    </p:spTree>
  </p:cSld>
  <p:clrMapOvr>
    <a:masterClrMapping/>
  </p:clrMapOvr>
</p:sld>
</file>

<file path=ppt/slides/slide1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Freedom of Speech allows people to develop and communicate their own opinions. As a result, public opinion has evolved as a distinct force in society.</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Welcome</a:t>
            </a:r>
            <a:br>
              <a:rPr lang="en-US" dirty="0" smtClean="0"/>
            </a:br>
            <a:r>
              <a:rPr lang="en-US" dirty="0" smtClean="0"/>
              <a:t/>
            </a:r>
            <a:br>
              <a:rPr lang="en-US" dirty="0" smtClean="0"/>
            </a:br>
            <a:r>
              <a:rPr lang="en-US" dirty="0" smtClean="0"/>
              <a:t>Or Welcome Back</a:t>
            </a: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During the empire, all civil and military power rested with the emperor. The people had no say in governance, though emperors had to appease them in order to minimize the possibility of rebellion.</a:t>
            </a:r>
            <a:endParaRPr lang="en-US" dirty="0"/>
          </a:p>
        </p:txBody>
      </p:sp>
    </p:spTree>
    <p:extLst>
      <p:ext uri="{BB962C8B-B14F-4D97-AF65-F5344CB8AC3E}">
        <p14:creationId xmlns:p14="http://schemas.microsoft.com/office/powerpoint/2010/main" val="1197698978"/>
      </p:ext>
    </p:extLst>
  </p:cSld>
  <p:clrMapOvr>
    <a:masterClrMapping/>
  </p:clrMapOvr>
  <p:timing>
    <p:tnLst>
      <p:par>
        <p:cTn id="1" dur="indefinite" restart="never" nodeType="tmRoot"/>
      </p:par>
    </p:tnLst>
  </p:timing>
</p:sld>
</file>

<file path=ppt/slides/slide2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It is a hard earned right. At one point government could curtail both speech and the press with claims that such acts were seditious.</a:t>
            </a:r>
            <a:endParaRPr lang="en-US" dirty="0"/>
          </a:p>
        </p:txBody>
      </p:sp>
    </p:spTree>
  </p:cSld>
  <p:clrMapOvr>
    <a:masterClrMapping/>
  </p:clrMapOvr>
</p:sld>
</file>

<file path=ppt/slides/slide2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Sedition: Conduct or language inciting rebellion against the authority of a state.</a:t>
            </a:r>
            <a:endParaRPr lang="en-US" dirty="0"/>
          </a:p>
        </p:txBody>
      </p:sp>
    </p:spTree>
  </p:cSld>
  <p:clrMapOvr>
    <a:masterClrMapping/>
  </p:clrMapOvr>
</p:sld>
</file>

<file path=ppt/slides/slide2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97562"/>
          </a:xfrm>
        </p:spPr>
        <p:txBody>
          <a:bodyPr/>
          <a:lstStyle/>
          <a:p>
            <a:r>
              <a:rPr lang="en-US" dirty="0" smtClean="0"/>
              <a:t>Much of what people engage in today politically would have been considered to be sedition in previous centuries.</a:t>
            </a:r>
            <a:endParaRPr lang="en-US" dirty="0"/>
          </a:p>
        </p:txBody>
      </p:sp>
    </p:spTree>
  </p:cSld>
  <p:clrMapOvr>
    <a:masterClrMapping/>
  </p:clrMapOvr>
</p:sld>
</file>

<file path=ppt/slides/slide2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While there is more to cover, this is a reasonable review and should place the governing institutions in proper context.</a:t>
            </a:r>
            <a:endParaRPr lang="en-US" dirty="0"/>
          </a:p>
        </p:txBody>
      </p:sp>
    </p:spTree>
  </p:cSld>
  <p:clrMapOvr>
    <a:masterClrMapping/>
  </p:clrMapOvr>
</p:sld>
</file>

<file path=ppt/slides/slide2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In </a:t>
            </a:r>
            <a:r>
              <a:rPr lang="en-US" smtClean="0"/>
              <a:t>the next </a:t>
            </a:r>
            <a:r>
              <a:rPr lang="en-US" dirty="0" smtClean="0"/>
              <a:t>set of slides we will outline the basic features of the legislative branch and discuss its </a:t>
            </a:r>
            <a:r>
              <a:rPr lang="en-US" smtClean="0"/>
              <a:t>historical evolution.</a:t>
            </a:r>
            <a:endParaRPr lang="en-US"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In short, a governing system where the people are ruled by an emperor and have little ability, if any, to directly participate in public affairs. </a:t>
            </a:r>
            <a:br>
              <a:rPr lang="en-US" dirty="0" smtClean="0"/>
            </a:br>
            <a:r>
              <a:rPr lang="en-US" dirty="0" smtClean="0"/>
              <a:t/>
            </a:r>
            <a:br>
              <a:rPr lang="en-US" dirty="0" smtClean="0"/>
            </a:br>
            <a:r>
              <a:rPr lang="en-US" dirty="0" smtClean="0"/>
              <a:t>But these could also be times of peace and prosperity.</a:t>
            </a:r>
            <a:endParaRPr lang="en-US" dirty="0"/>
          </a:p>
        </p:txBody>
      </p:sp>
    </p:spTree>
    <p:extLst>
      <p:ext uri="{BB962C8B-B14F-4D97-AF65-F5344CB8AC3E}">
        <p14:creationId xmlns:p14="http://schemas.microsoft.com/office/powerpoint/2010/main" val="2913212590"/>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normAutofit fontScale="90000"/>
          </a:bodyPr>
          <a:lstStyle/>
          <a:p>
            <a:r>
              <a:rPr lang="en-US" dirty="0" smtClean="0"/>
              <a:t>Again, this shift from republic to empire was driven by </a:t>
            </a:r>
            <a:r>
              <a:rPr lang="en-US" dirty="0" smtClean="0">
                <a:hlinkClick r:id="rId2"/>
              </a:rPr>
              <a:t/>
            </a:r>
            <a:br>
              <a:rPr lang="en-US" dirty="0" smtClean="0">
                <a:hlinkClick r:id="rId2"/>
              </a:rPr>
            </a:br>
            <a:r>
              <a:rPr lang="en-US" dirty="0" smtClean="0">
                <a:hlinkClick r:id="rId2"/>
              </a:rPr>
              <a:t>Julius Caesar</a:t>
            </a:r>
            <a:r>
              <a:rPr lang="en-US" dirty="0" smtClean="0"/>
              <a:t>, an ambitious general who attempted to turn the republic into an empire under his control.</a:t>
            </a:r>
            <a:br>
              <a:rPr lang="en-US" dirty="0" smtClean="0"/>
            </a:br>
            <a:r>
              <a:rPr lang="en-US" dirty="0" smtClean="0"/>
              <a:t/>
            </a:r>
            <a:br>
              <a:rPr lang="en-US" dirty="0" smtClean="0"/>
            </a:br>
            <a:r>
              <a:rPr lang="en-US" dirty="0" smtClean="0"/>
              <a:t>He failed because he was </a:t>
            </a:r>
            <a:r>
              <a:rPr lang="en-US" dirty="0" smtClean="0">
                <a:hlinkClick r:id="rId3"/>
              </a:rPr>
              <a:t>assassinated</a:t>
            </a:r>
            <a:r>
              <a:rPr lang="en-US" dirty="0"/>
              <a:t> </a:t>
            </a:r>
            <a:r>
              <a:rPr lang="en-US" dirty="0" smtClean="0"/>
              <a:t>by Senators who were aware of his plans, now you know why he was killed.</a:t>
            </a:r>
            <a:endParaRPr lang="en-US" dirty="0"/>
          </a:p>
        </p:txBody>
      </p:sp>
    </p:spTree>
    <p:extLst>
      <p:ext uri="{BB962C8B-B14F-4D97-AF65-F5344CB8AC3E}">
        <p14:creationId xmlns:p14="http://schemas.microsoft.com/office/powerpoint/2010/main" val="1327136306"/>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Here’s the scene from HBO’s Rome</a:t>
            </a:r>
            <a:endParaRPr lang="en-US" dirty="0"/>
          </a:p>
        </p:txBody>
      </p:sp>
    </p:spTree>
    <p:extLst>
      <p:ext uri="{BB962C8B-B14F-4D97-AF65-F5344CB8AC3E}">
        <p14:creationId xmlns:p14="http://schemas.microsoft.com/office/powerpoint/2010/main" val="1017896950"/>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 But his nephew </a:t>
            </a:r>
            <a:r>
              <a:rPr lang="en-US" dirty="0" smtClean="0">
                <a:hlinkClick r:id="rId2"/>
              </a:rPr>
              <a:t>Augustus Caesar</a:t>
            </a:r>
            <a:r>
              <a:rPr lang="en-US" dirty="0" smtClean="0"/>
              <a:t> would succeed.</a:t>
            </a:r>
            <a:br>
              <a:rPr lang="en-US" dirty="0" smtClean="0"/>
            </a:br>
            <a:r>
              <a:rPr lang="en-US" dirty="0" smtClean="0"/>
              <a:t/>
            </a:r>
            <a:br>
              <a:rPr lang="en-US" dirty="0" smtClean="0"/>
            </a:br>
            <a:r>
              <a:rPr lang="en-US" dirty="0" smtClean="0"/>
              <a:t>A quick </a:t>
            </a:r>
            <a:r>
              <a:rPr lang="en-US" dirty="0" smtClean="0">
                <a:hlinkClick r:id="rId3"/>
              </a:rPr>
              <a:t>video</a:t>
            </a:r>
            <a:r>
              <a:rPr lang="en-US" dirty="0" smtClean="0"/>
              <a:t> about him. </a:t>
            </a:r>
            <a:endParaRPr lang="en-US" dirty="0"/>
          </a:p>
        </p:txBody>
      </p:sp>
    </p:spTree>
    <p:extLst>
      <p:ext uri="{BB962C8B-B14F-4D97-AF65-F5344CB8AC3E}">
        <p14:creationId xmlns:p14="http://schemas.microsoft.com/office/powerpoint/2010/main" val="1055386776"/>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normAutofit fontScale="90000"/>
          </a:bodyPr>
          <a:lstStyle/>
          <a:p>
            <a:r>
              <a:rPr lang="en-US" dirty="0" smtClean="0"/>
              <a:t>Here’s some irony: The chaotic republic was transformed into a more peaceful empire. After Augustus there would be over 200 years of peace in Rome: </a:t>
            </a:r>
            <a:r>
              <a:rPr lang="en-US" dirty="0" smtClean="0">
                <a:hlinkClick r:id="rId2"/>
              </a:rPr>
              <a:t>The </a:t>
            </a:r>
            <a:r>
              <a:rPr lang="en-US" dirty="0" err="1" smtClean="0">
                <a:hlinkClick r:id="rId2"/>
              </a:rPr>
              <a:t>Pax</a:t>
            </a:r>
            <a:r>
              <a:rPr lang="en-US" dirty="0" smtClean="0">
                <a:hlinkClick r:id="rId2"/>
              </a:rPr>
              <a:t> </a:t>
            </a:r>
            <a:r>
              <a:rPr lang="en-US" dirty="0" err="1" smtClean="0">
                <a:hlinkClick r:id="rId2"/>
              </a:rPr>
              <a:t>Romana</a:t>
            </a:r>
            <a:r>
              <a:rPr lang="en-US" dirty="0" smtClean="0"/>
              <a:t>.</a:t>
            </a:r>
            <a:br>
              <a:rPr lang="en-US" dirty="0" smtClean="0"/>
            </a:br>
            <a:r>
              <a:rPr lang="en-US" dirty="0" smtClean="0"/>
              <a:t/>
            </a:r>
            <a:br>
              <a:rPr lang="en-US" dirty="0" smtClean="0"/>
            </a:br>
            <a:r>
              <a:rPr lang="en-US" dirty="0" smtClean="0"/>
              <a:t>This creates a dilemma: Which system is preferable?</a:t>
            </a:r>
            <a:endParaRPr lang="en-US" dirty="0"/>
          </a:p>
        </p:txBody>
      </p:sp>
    </p:spTree>
    <p:extLst>
      <p:ext uri="{BB962C8B-B14F-4D97-AF65-F5344CB8AC3E}">
        <p14:creationId xmlns:p14="http://schemas.microsoft.com/office/powerpoint/2010/main" val="115195089"/>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bit more history from the movies: The emperor who would end the </a:t>
            </a:r>
            <a:r>
              <a:rPr lang="en-US" dirty="0" err="1" smtClean="0"/>
              <a:t>Pax</a:t>
            </a:r>
            <a:r>
              <a:rPr lang="en-US" dirty="0" smtClean="0"/>
              <a:t> </a:t>
            </a:r>
            <a:r>
              <a:rPr lang="en-US" dirty="0" err="1" smtClean="0"/>
              <a:t>Romana</a:t>
            </a:r>
            <a:r>
              <a:rPr lang="en-US" dirty="0" smtClean="0"/>
              <a:t> was </a:t>
            </a:r>
            <a:r>
              <a:rPr lang="en-US" dirty="0" smtClean="0">
                <a:hlinkClick r:id="rId2"/>
              </a:rPr>
              <a:t>Commodus</a:t>
            </a:r>
            <a:r>
              <a:rPr lang="en-US" dirty="0" smtClean="0"/>
              <a:t> – the guy from the Gladiator. It is argued that the </a:t>
            </a:r>
            <a:r>
              <a:rPr lang="en-US" dirty="0" smtClean="0">
                <a:hlinkClick r:id="rId3"/>
              </a:rPr>
              <a:t>decline of the Roman Empire</a:t>
            </a:r>
            <a:r>
              <a:rPr lang="en-US" dirty="0" smtClean="0"/>
              <a:t> began with his rule.</a:t>
            </a:r>
            <a:endParaRPr lang="en-US" dirty="0"/>
          </a:p>
        </p:txBody>
      </p:sp>
    </p:spTree>
    <p:extLst>
      <p:ext uri="{BB962C8B-B14F-4D97-AF65-F5344CB8AC3E}">
        <p14:creationId xmlns:p14="http://schemas.microsoft.com/office/powerpoint/2010/main" val="4216084697"/>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97562"/>
          </a:xfrm>
        </p:spPr>
        <p:txBody>
          <a:bodyPr/>
          <a:lstStyle/>
          <a:p>
            <a:r>
              <a:rPr lang="en-US" dirty="0" smtClean="0"/>
              <a:t>A few videos on You Tube try to explain this transition. Here are a few you might want to watch:</a:t>
            </a:r>
            <a:br>
              <a:rPr lang="en-US" dirty="0" smtClean="0"/>
            </a:br>
            <a:r>
              <a:rPr lang="en-US" sz="4000" dirty="0" smtClean="0"/>
              <a:t/>
            </a:r>
            <a:br>
              <a:rPr lang="en-US" sz="4000" dirty="0" smtClean="0"/>
            </a:br>
            <a:r>
              <a:rPr lang="en-US" sz="4000" dirty="0" smtClean="0">
                <a:hlinkClick r:id="rId2"/>
              </a:rPr>
              <a:t>Rome: The Fall of the Republic (1-4)</a:t>
            </a:r>
            <a:r>
              <a:rPr lang="en-US" sz="4000" dirty="0" smtClean="0"/>
              <a:t/>
            </a:r>
            <a:br>
              <a:rPr lang="en-US" sz="4000" dirty="0" smtClean="0"/>
            </a:br>
            <a:endParaRPr lang="en-US" sz="4000" dirty="0"/>
          </a:p>
        </p:txBody>
      </p:sp>
    </p:spTree>
    <p:extLst>
      <p:ext uri="{BB962C8B-B14F-4D97-AF65-F5344CB8AC3E}">
        <p14:creationId xmlns:p14="http://schemas.microsoft.com/office/powerpoint/2010/main" val="206564134"/>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So the question became: What factors led to the decline of the Republic, and could the decline have been prevented? </a:t>
            </a:r>
            <a:br>
              <a:rPr lang="en-US" dirty="0" smtClean="0"/>
            </a:br>
            <a:r>
              <a:rPr lang="en-US" dirty="0" smtClean="0"/>
              <a:t/>
            </a:r>
            <a:br>
              <a:rPr lang="en-US" dirty="0" smtClean="0"/>
            </a:br>
            <a:r>
              <a:rPr lang="en-US" dirty="0" smtClean="0"/>
              <a:t>In short: Is a Republic – a system of government – based on the people, sustainable?</a:t>
            </a:r>
            <a:endParaRPr lang="en-US" dirty="0"/>
          </a:p>
        </p:txBody>
      </p:sp>
    </p:spTree>
    <p:extLst>
      <p:ext uri="{BB962C8B-B14F-4D97-AF65-F5344CB8AC3E}">
        <p14:creationId xmlns:p14="http://schemas.microsoft.com/office/powerpoint/2010/main" val="57636184"/>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As a practical matter – considering that the early empire seemed temporarily to be a successful system – what balance ought to be struck between popular rule and a central state?</a:t>
            </a:r>
            <a:endParaRPr lang="en-US" dirty="0"/>
          </a:p>
        </p:txBody>
      </p:sp>
    </p:spTree>
    <p:extLst>
      <p:ext uri="{BB962C8B-B14F-4D97-AF65-F5344CB8AC3E}">
        <p14:creationId xmlns:p14="http://schemas.microsoft.com/office/powerpoint/2010/main" val="87162599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As you know, GOVT 2302 is the second of two classes designed to introduce students to the United States and Texas Constitutions, the basic language of government and politics, and the nature of American Political institutions. </a:t>
            </a:r>
            <a:endParaRPr lang="en-US"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97562"/>
          </a:xfrm>
        </p:spPr>
        <p:txBody>
          <a:bodyPr/>
          <a:lstStyle/>
          <a:p>
            <a:r>
              <a:rPr lang="en-US" dirty="0" smtClean="0"/>
              <a:t>Members of the founding generation wished to avoid this fate. </a:t>
            </a:r>
            <a:endParaRPr lang="en-US"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Benjamin Franklin put it this way:</a:t>
            </a:r>
            <a:endParaRPr lang="en-US"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normAutofit fontScale="90000"/>
          </a:bodyPr>
          <a:lstStyle/>
          <a:p>
            <a:pPr algn="l"/>
            <a:r>
              <a:rPr lang="en-US" dirty="0" smtClean="0"/>
              <a:t>Mrs. Powel: "Well Doctor, what have we got, a republic or a monarchy?" </a:t>
            </a:r>
            <a:br>
              <a:rPr lang="en-US" dirty="0" smtClean="0"/>
            </a:br>
            <a:r>
              <a:rPr lang="en-US" dirty="0" smtClean="0"/>
              <a:t/>
            </a:r>
            <a:br>
              <a:rPr lang="en-US" dirty="0" smtClean="0"/>
            </a:br>
            <a:r>
              <a:rPr lang="en-US" dirty="0" smtClean="0"/>
              <a:t>Benjamin Franklin: "A republic if you can keep it“</a:t>
            </a:r>
            <a:br>
              <a:rPr lang="en-US" dirty="0" smtClean="0"/>
            </a:br>
            <a:r>
              <a:rPr lang="en-US" dirty="0" smtClean="0"/>
              <a:t/>
            </a:r>
            <a:br>
              <a:rPr lang="en-US" dirty="0" smtClean="0"/>
            </a:br>
            <a:r>
              <a:rPr lang="en-US" dirty="0" smtClean="0"/>
              <a:t>- An exchange alleged to have taken place at the conclusion of the Constitutional Convention.</a:t>
            </a:r>
            <a:endParaRPr lang="en-US"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Abraham Lincoln would also ask the question:</a:t>
            </a:r>
            <a:endParaRPr lang="en-US"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noAutofit/>
          </a:bodyPr>
          <a:lstStyle/>
          <a:p>
            <a:pPr algn="l"/>
            <a:r>
              <a:rPr lang="en-US" sz="3600" dirty="0" smtClean="0"/>
              <a:t/>
            </a:r>
            <a:br>
              <a:rPr lang="en-US" sz="3600" dirty="0" smtClean="0"/>
            </a:br>
            <a:r>
              <a:rPr lang="en-US" sz="3600" dirty="0" smtClean="0"/>
              <a:t>“Four score and seven years ago our fathers brought forth on this continent a new nation, conceived in Liberty, and dedicated to the proposition that all men are created equal. Now we are engaged in a great civil war, testing whether that nation, or any nation, so conceived and so dedicated, can long endure. …”</a:t>
            </a:r>
            <a:br>
              <a:rPr lang="en-US" sz="3600" dirty="0" smtClean="0"/>
            </a:br>
            <a:r>
              <a:rPr lang="en-US" sz="3600" dirty="0" smtClean="0"/>
              <a:t/>
            </a:r>
            <a:br>
              <a:rPr lang="en-US" sz="3600" dirty="0" smtClean="0"/>
            </a:br>
            <a:r>
              <a:rPr lang="en-US" sz="3600" dirty="0" smtClean="0"/>
              <a:t>Abraham Lincoln</a:t>
            </a:r>
            <a:br>
              <a:rPr lang="en-US" sz="3600" dirty="0" smtClean="0"/>
            </a:br>
            <a:r>
              <a:rPr lang="en-US" sz="3600" dirty="0" smtClean="0"/>
              <a:t>The opening of the Gettysburg Address</a:t>
            </a:r>
            <a:br>
              <a:rPr lang="en-US" sz="3600" dirty="0" smtClean="0"/>
            </a:br>
            <a:endParaRPr lang="en-US" sz="3600"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Why are they difficult to maintain?</a:t>
            </a:r>
            <a:br>
              <a:rPr lang="en-US" dirty="0" smtClean="0"/>
            </a:br>
            <a:r>
              <a:rPr lang="en-US" dirty="0" smtClean="0"/>
              <a:t/>
            </a:r>
            <a:br>
              <a:rPr lang="en-US" dirty="0" smtClean="0"/>
            </a:br>
            <a:r>
              <a:rPr lang="en-US" dirty="0" smtClean="0"/>
              <a:t>Human Nature</a:t>
            </a:r>
            <a:endParaRPr lang="en-US"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 democratic republic can only be maintained if the people are willing to look after its general long term needs. </a:t>
            </a:r>
            <a:endParaRPr lang="en-US"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"Public virtue cannot exist in a nation without private, and public virtue is the only foundation of republics." -John Adams</a:t>
            </a:r>
            <a:br>
              <a:rPr lang="en-US" dirty="0" smtClean="0"/>
            </a:br>
            <a:r>
              <a:rPr lang="en-US" dirty="0" smtClean="0"/>
              <a:t/>
            </a:r>
            <a:br>
              <a:rPr lang="en-US" dirty="0" smtClean="0"/>
            </a:br>
            <a:r>
              <a:rPr lang="en-US" dirty="0" smtClean="0">
                <a:hlinkClick r:id="rId2"/>
              </a:rPr>
              <a:t> Public Virtue</a:t>
            </a:r>
            <a:endParaRPr lang="en-US"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But people tend to be more focused on short term personal needs.</a:t>
            </a:r>
            <a:endParaRPr lang="en-US"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Corruption</a:t>
            </a:r>
            <a:br>
              <a:rPr lang="en-US" dirty="0" smtClean="0"/>
            </a:br>
            <a:r>
              <a:rPr lang="en-US" dirty="0" smtClean="0"/>
              <a:t>Ambition</a:t>
            </a:r>
            <a:br>
              <a:rPr lang="en-US" dirty="0" smtClean="0"/>
            </a:br>
            <a:r>
              <a:rPr lang="en-US" dirty="0" smtClean="0"/>
              <a:t>Wealth</a:t>
            </a:r>
            <a:br>
              <a:rPr lang="en-US" dirty="0" smtClean="0"/>
            </a:br>
            <a:r>
              <a:rPr lang="en-US" dirty="0" smtClean="0"/>
              <a:t>Complacency</a:t>
            </a:r>
            <a:br>
              <a:rPr lang="en-US" dirty="0" smtClean="0"/>
            </a:br>
            <a:r>
              <a:rPr lang="en-US" dirty="0" smtClean="0"/>
              <a:t>Factions</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In this first set of slides I want to recall the purpose of this class, as well as GOVT 2301, and review key principles from 2301.</a:t>
            </a:r>
            <a:endParaRPr lang="en-US" dirty="0"/>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All create problems for the maintenance of a republic.</a:t>
            </a:r>
            <a:br>
              <a:rPr lang="en-US" dirty="0" smtClean="0"/>
            </a:br>
            <a:r>
              <a:rPr lang="en-US" dirty="0" smtClean="0"/>
              <a:t/>
            </a:r>
            <a:br>
              <a:rPr lang="en-US" dirty="0" smtClean="0"/>
            </a:br>
            <a:r>
              <a:rPr lang="en-US" smtClean="0"/>
              <a:t>[Note</a:t>
            </a:r>
            <a:r>
              <a:rPr lang="en-US" dirty="0" smtClean="0"/>
              <a:t>: A key philosophic dispute underlying governmental design is whether human nature can be </a:t>
            </a:r>
            <a:r>
              <a:rPr lang="en-US" smtClean="0"/>
              <a:t>improved.]</a:t>
            </a:r>
            <a:endParaRPr lang="en-US" dirty="0"/>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What’s worse, democratic republics tend to develop the very factors that will lead to their demise. </a:t>
            </a:r>
            <a:endParaRPr lang="en-US" dirty="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Conflict over how government ought to be run and over who ought to be in charge can lead to the dismantling of the republic.</a:t>
            </a:r>
            <a:endParaRPr lang="en-US"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But this conflict develops because people are free to develop, articulate and act on their own opinions.</a:t>
            </a:r>
            <a:endParaRPr lang="en-US" dirty="0"/>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normAutofit fontScale="90000"/>
          </a:bodyPr>
          <a:lstStyle/>
          <a:p>
            <a:r>
              <a:rPr lang="en-US" dirty="0" smtClean="0"/>
              <a:t>American Government is founded, in a sense, on a contradiction. While it is based on the people (popular sovereignty) historically the people have demonstrated themselves not to be a solid foundation for government. </a:t>
            </a:r>
            <a:br>
              <a:rPr lang="en-US" dirty="0" smtClean="0"/>
            </a:br>
            <a:r>
              <a:rPr lang="en-US" dirty="0" smtClean="0"/>
              <a:t/>
            </a:r>
            <a:br>
              <a:rPr lang="en-US" dirty="0" smtClean="0"/>
            </a:br>
            <a:r>
              <a:rPr lang="en-US" dirty="0" smtClean="0"/>
              <a:t>At least the elites thought so.</a:t>
            </a:r>
            <a:endParaRPr lang="en-US" dirty="0"/>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The country’s founders did not necessarily expect the republic to last. Previous republics had not. One of history’s lessons is that democracies tend to be very short lived. </a:t>
            </a:r>
            <a:endParaRPr lang="en-US" dirty="0"/>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normAutofit/>
          </a:bodyPr>
          <a:lstStyle/>
          <a:p>
            <a:r>
              <a:rPr lang="en-US" sz="2800" dirty="0" smtClean="0"/>
              <a:t>“For my part, I am not much attached to the </a:t>
            </a:r>
            <a:r>
              <a:rPr lang="en-US" sz="2800" i="1" dirty="0" smtClean="0"/>
              <a:t>majesty of the multitude,</a:t>
            </a:r>
            <a:r>
              <a:rPr lang="en-US" sz="2800" dirty="0" smtClean="0"/>
              <a:t> and therefore waive all pretensions (founded on such conduct), to their countenance. I consider them in general as very ill qualified to judge for themselves what government will best suit their peculiar situations; nor is this to be wondered at. The science of government is not easily understood. Cato will admit, I presume, that men of good education and deep reflection, only, are judges of the </a:t>
            </a:r>
            <a:r>
              <a:rPr lang="en-US" sz="2800" i="1" dirty="0" smtClean="0"/>
              <a:t>form</a:t>
            </a:r>
            <a:r>
              <a:rPr lang="en-US" sz="2800" dirty="0" smtClean="0"/>
              <a:t> of a government; whether it is constituted on such principles as will restrain arbitrary power, on the one hand, and equal to the exclusion of corruption and the destruction of licentiousness on the other” </a:t>
            </a:r>
            <a:br>
              <a:rPr lang="en-US" sz="2800" dirty="0" smtClean="0"/>
            </a:br>
            <a:r>
              <a:rPr lang="en-US" sz="2800" dirty="0" smtClean="0"/>
              <a:t>- (Caesar #2) Alexander Hamilton</a:t>
            </a:r>
            <a:endParaRPr lang="en-US" sz="2800" dirty="0"/>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Which raises an important question: </a:t>
            </a:r>
            <a:endParaRPr lang="en-US" dirty="0"/>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Is self-government possible? </a:t>
            </a:r>
            <a:br>
              <a:rPr lang="en-US" dirty="0" smtClean="0"/>
            </a:br>
            <a:r>
              <a:rPr lang="en-US" dirty="0" smtClean="0"/>
              <a:t/>
            </a:r>
            <a:br>
              <a:rPr lang="en-US" dirty="0" smtClean="0"/>
            </a:br>
            <a:r>
              <a:rPr lang="en-US" dirty="0" smtClean="0"/>
              <a:t>That is the essence of the American Experiment, to discover whether this is in fact possible.</a:t>
            </a:r>
            <a:endParaRPr lang="en-US" dirty="0"/>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Can the population of </a:t>
            </a:r>
            <a:br>
              <a:rPr lang="en-US" dirty="0" smtClean="0"/>
            </a:br>
            <a:r>
              <a:rPr lang="en-US" dirty="0" smtClean="0"/>
              <a:t>a country govern itself?</a:t>
            </a:r>
            <a:br>
              <a:rPr lang="en-US" dirty="0" smtClean="0"/>
            </a:br>
            <a:r>
              <a:rPr lang="en-US" dirty="0" smtClean="0"/>
              <a:t/>
            </a:r>
            <a:br>
              <a:rPr lang="en-US" dirty="0" smtClean="0"/>
            </a:br>
            <a:r>
              <a:rPr lang="en-US" dirty="0" smtClean="0"/>
              <a:t>Alexander Hamilton would claim that this was the question America was to answer for the world.</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sz="4000" dirty="0" smtClean="0"/>
              <a:t>Examples: </a:t>
            </a:r>
            <a:br>
              <a:rPr lang="en-US" sz="4000" dirty="0" smtClean="0"/>
            </a:br>
            <a:r>
              <a:rPr lang="en-US" sz="4000" dirty="0" smtClean="0"/>
              <a:t/>
            </a:r>
            <a:br>
              <a:rPr lang="en-US" sz="4000" dirty="0" smtClean="0"/>
            </a:br>
            <a:r>
              <a:rPr lang="en-US" sz="4000" dirty="0" smtClean="0"/>
              <a:t>Natural Rights</a:t>
            </a:r>
            <a:br>
              <a:rPr lang="en-US" sz="4000" dirty="0" smtClean="0"/>
            </a:br>
            <a:r>
              <a:rPr lang="en-US" sz="4000" dirty="0" smtClean="0"/>
              <a:t>Constitutional Design</a:t>
            </a:r>
            <a:br>
              <a:rPr lang="en-US" sz="4000" dirty="0" smtClean="0"/>
            </a:br>
            <a:r>
              <a:rPr lang="en-US" sz="4000" dirty="0" smtClean="0"/>
              <a:t>Civil Liberties and Rights</a:t>
            </a:r>
            <a:br>
              <a:rPr lang="en-US" sz="4000" dirty="0" smtClean="0"/>
            </a:br>
            <a:r>
              <a:rPr lang="en-US" sz="4000" dirty="0" smtClean="0"/>
              <a:t>Institutions</a:t>
            </a:r>
            <a:br>
              <a:rPr lang="en-US" sz="4000" dirty="0" smtClean="0"/>
            </a:br>
            <a:r>
              <a:rPr lang="en-US" sz="4000" dirty="0" smtClean="0"/>
              <a:t>Elections</a:t>
            </a:r>
            <a:br>
              <a:rPr lang="en-US" sz="4000" dirty="0" smtClean="0"/>
            </a:br>
            <a:r>
              <a:rPr lang="en-US" sz="4000" dirty="0" smtClean="0"/>
              <a:t>Political Parties</a:t>
            </a:r>
            <a:br>
              <a:rPr lang="en-US" sz="4000" dirty="0" smtClean="0"/>
            </a:br>
            <a:r>
              <a:rPr lang="en-US" sz="4000" dirty="0" smtClean="0"/>
              <a:t>Participatory Rights</a:t>
            </a:r>
            <a:endParaRPr lang="en-US" sz="4000" dirty="0"/>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normAutofit/>
          </a:bodyPr>
          <a:lstStyle/>
          <a:p>
            <a:pPr algn="l"/>
            <a:r>
              <a:rPr lang="en-US" sz="3200" dirty="0" smtClean="0"/>
              <a:t>“It has been frequently remarked that it seems to have been reserved to the people of this country, by their conduct and example, to decide the important question, whether societies of men are really capable or not of establishing good government from reflection and choice, or whether they are forever destined to depend for their political constitutions on accident and force.”</a:t>
            </a:r>
            <a:br>
              <a:rPr lang="en-US" sz="3200" dirty="0" smtClean="0"/>
            </a:br>
            <a:r>
              <a:rPr lang="en-US" sz="3200" dirty="0" smtClean="0"/>
              <a:t/>
            </a:r>
            <a:br>
              <a:rPr lang="en-US" sz="3200" dirty="0" smtClean="0"/>
            </a:br>
            <a:r>
              <a:rPr lang="en-US" sz="3200" dirty="0" smtClean="0"/>
              <a:t>- </a:t>
            </a:r>
            <a:r>
              <a:rPr lang="en-US" sz="3200" dirty="0" err="1" smtClean="0"/>
              <a:t>Publius</a:t>
            </a:r>
            <a:r>
              <a:rPr lang="en-US" sz="3200" dirty="0" smtClean="0"/>
              <a:t> (Alexander Hamilton), Federalist #1</a:t>
            </a:r>
            <a:endParaRPr lang="en-US" sz="3200" dirty="0"/>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Reflection and choice</a:t>
            </a:r>
            <a:br>
              <a:rPr lang="en-US" dirty="0" smtClean="0"/>
            </a:br>
            <a:r>
              <a:rPr lang="en-US" dirty="0" smtClean="0"/>
              <a:t/>
            </a:r>
            <a:br>
              <a:rPr lang="en-US" dirty="0" smtClean="0"/>
            </a:br>
            <a:r>
              <a:rPr lang="en-US" dirty="0" smtClean="0"/>
              <a:t>Accident and force</a:t>
            </a:r>
            <a:endParaRPr lang="en-US" dirty="0"/>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dirty="0" smtClean="0"/>
              <a:t>American government, Texas included, is based on popular consent. The governmental system is a choice, It only survives to the degree that people choose to maintain it. </a:t>
            </a:r>
            <a:endParaRPr lang="en-US" dirty="0"/>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dirty="0" smtClean="0"/>
              <a:t>American government is based on consent, but is the general population capable of offering informed consent?</a:t>
            </a:r>
            <a:br>
              <a:rPr lang="en-US" dirty="0" smtClean="0"/>
            </a:br>
            <a:r>
              <a:rPr lang="en-US" dirty="0" smtClean="0"/>
              <a:t/>
            </a:r>
            <a:br>
              <a:rPr lang="en-US" dirty="0" smtClean="0"/>
            </a:br>
            <a:r>
              <a:rPr lang="en-US" dirty="0" smtClean="0"/>
              <a:t>What are people willing </a:t>
            </a:r>
            <a:br>
              <a:rPr lang="en-US" dirty="0" smtClean="0"/>
            </a:br>
            <a:r>
              <a:rPr lang="en-US" dirty="0" smtClean="0"/>
              <a:t>to consent to?</a:t>
            </a:r>
            <a:endParaRPr lang="en-US" dirty="0"/>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97562"/>
          </a:xfrm>
        </p:spPr>
        <p:txBody>
          <a:bodyPr/>
          <a:lstStyle/>
          <a:p>
            <a:r>
              <a:rPr lang="en-US" dirty="0" smtClean="0"/>
              <a:t>Is the general population willing to be persuaded to support one party or the other, or one candidate or the other, for superficial short sighted reasons harmful to the long term interests of the community?</a:t>
            </a:r>
            <a:endParaRPr lang="en-US" dirty="0"/>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hlinkClick r:id="rId2"/>
              </a:rPr>
              <a:t>Bread and Circuses</a:t>
            </a:r>
            <a:r>
              <a:rPr lang="en-US" dirty="0" smtClean="0"/>
              <a:t/>
            </a:r>
            <a:br>
              <a:rPr lang="en-US" dirty="0" smtClean="0"/>
            </a:br>
            <a:r>
              <a:rPr lang="en-US" dirty="0" smtClean="0"/>
              <a:t/>
            </a:r>
            <a:br>
              <a:rPr lang="en-US" dirty="0" smtClean="0"/>
            </a:br>
            <a:r>
              <a:rPr lang="en-US" dirty="0" smtClean="0"/>
              <a:t>Can the support of the people be bought? At what price?</a:t>
            </a:r>
            <a:endParaRPr lang="en-US" dirty="0"/>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Government based on popular consent requires an educated population capable of providing a solid basis for governing. </a:t>
            </a:r>
            <a:endParaRPr lang="en-US" dirty="0"/>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An educated choice</a:t>
            </a:r>
            <a:endParaRPr lang="en-US" dirty="0"/>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An understanding of the principles of government is argued necessary to maintain the republic</a:t>
            </a:r>
            <a:endParaRPr lang="en-US" dirty="0"/>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But here’s the problem:</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In brief, over the course of this semester we will dig deeply into the nature of the three branches of government: </a:t>
            </a:r>
            <a:br>
              <a:rPr lang="en-US" dirty="0" smtClean="0"/>
            </a:br>
            <a:r>
              <a:rPr lang="en-US" dirty="0" smtClean="0"/>
              <a:t/>
            </a:r>
            <a:br>
              <a:rPr lang="en-US" dirty="0" smtClean="0"/>
            </a:br>
            <a:r>
              <a:rPr lang="en-US" dirty="0" smtClean="0"/>
              <a:t>Legislative</a:t>
            </a:r>
            <a:br>
              <a:rPr lang="en-US" dirty="0" smtClean="0"/>
            </a:br>
            <a:r>
              <a:rPr lang="en-US" dirty="0" smtClean="0"/>
              <a:t>Executive</a:t>
            </a:r>
            <a:br>
              <a:rPr lang="en-US" dirty="0" smtClean="0"/>
            </a:br>
            <a:r>
              <a:rPr lang="en-US" dirty="0" smtClean="0"/>
              <a:t>Judicial</a:t>
            </a:r>
            <a:endParaRPr lang="en-US" dirty="0"/>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Most public opinion surveys demonstrate that people lack the knowledge about governmental issues, and attentiveness to politics that was expected necessary </a:t>
            </a:r>
            <a:br>
              <a:rPr lang="en-US" dirty="0" smtClean="0"/>
            </a:br>
            <a:r>
              <a:rPr lang="en-US" dirty="0" smtClean="0"/>
              <a:t>by the founders.</a:t>
            </a:r>
            <a:endParaRPr lang="en-US" dirty="0"/>
          </a:p>
        </p:txBody>
      </p:sp>
    </p:spTree>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Actually, many founders expected that the mass public would be incapable of self-government and purposely limited participation to a ruling class that would have the ability to govern effectively.</a:t>
            </a:r>
            <a:endParaRPr lang="en-US" dirty="0"/>
          </a:p>
        </p:txBody>
      </p:sp>
    </p:spTree>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Those who own America ought to govern it</a:t>
            </a:r>
            <a:br>
              <a:rPr lang="en-US" dirty="0" smtClean="0"/>
            </a:br>
            <a:r>
              <a:rPr lang="en-US" dirty="0" smtClean="0"/>
              <a:t/>
            </a:r>
            <a:br>
              <a:rPr lang="en-US" dirty="0" smtClean="0"/>
            </a:br>
            <a:r>
              <a:rPr lang="en-US" dirty="0" smtClean="0"/>
              <a:t>- John Jay</a:t>
            </a:r>
            <a:endParaRPr lang="en-US" dirty="0"/>
          </a:p>
        </p:txBody>
      </p:sp>
    </p:spTree>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But since the early years of the republic, efforts have been made to broaden participation. Public education has been seen as being central to this effort. An educated citizenry can more effectively govern itself. </a:t>
            </a:r>
            <a:endParaRPr lang="en-US" dirty="0"/>
          </a:p>
        </p:txBody>
      </p:sp>
    </p:spTree>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202362"/>
          </a:xfrm>
        </p:spPr>
        <p:txBody>
          <a:bodyPr/>
          <a:lstStyle/>
          <a:p>
            <a:r>
              <a:rPr lang="en-US" dirty="0" smtClean="0"/>
              <a:t>Civic Education</a:t>
            </a:r>
            <a:endParaRPr lang="en-US" dirty="0"/>
          </a:p>
        </p:txBody>
      </p:sp>
    </p:spTree>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Thomas Jefferson </a:t>
            </a:r>
            <a:br>
              <a:rPr lang="en-US" dirty="0" smtClean="0"/>
            </a:br>
            <a:r>
              <a:rPr lang="en-US" dirty="0" smtClean="0"/>
              <a:t/>
            </a:r>
            <a:br>
              <a:rPr lang="en-US" dirty="0" smtClean="0"/>
            </a:br>
            <a:r>
              <a:rPr lang="en-US" dirty="0" smtClean="0">
                <a:hlinkClick r:id="rId2"/>
              </a:rPr>
              <a:t>Preamble to a Bill for the More General Diffusion of Knowledge</a:t>
            </a:r>
            <a:r>
              <a:rPr lang="en-US" dirty="0" smtClean="0"/>
              <a:t/>
            </a:r>
            <a:br>
              <a:rPr lang="en-US" dirty="0" smtClean="0"/>
            </a:br>
            <a:r>
              <a:rPr lang="en-US" dirty="0" smtClean="0"/>
              <a:t/>
            </a:r>
            <a:br>
              <a:rPr lang="en-US" dirty="0" smtClean="0"/>
            </a:br>
            <a:r>
              <a:rPr lang="en-US" dirty="0" smtClean="0">
                <a:hlinkClick r:id="rId3"/>
              </a:rPr>
              <a:t>A link to the entire bill</a:t>
            </a:r>
            <a:r>
              <a:rPr lang="en-US" dirty="0" smtClean="0"/>
              <a:t>.</a:t>
            </a:r>
            <a:endParaRPr lang="en-US" dirty="0"/>
          </a:p>
        </p:txBody>
      </p:sp>
    </p:spTree>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Art. 3. Religion, morality, and knowledge, being necessary to good government and the happiness of mankind, schools and the means of education shall forever be encouraged. </a:t>
            </a:r>
            <a:br>
              <a:rPr lang="en-US" dirty="0" smtClean="0"/>
            </a:br>
            <a:r>
              <a:rPr lang="en-US" dirty="0" smtClean="0"/>
              <a:t/>
            </a:r>
            <a:br>
              <a:rPr lang="en-US" dirty="0" smtClean="0"/>
            </a:br>
            <a:r>
              <a:rPr lang="en-US" dirty="0" smtClean="0"/>
              <a:t>-- The Northwest Ordinance (1787)</a:t>
            </a:r>
            <a:endParaRPr lang="en-US" dirty="0"/>
          </a:p>
        </p:txBody>
      </p:sp>
    </p:spTree>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normAutofit fontScale="90000"/>
          </a:bodyPr>
          <a:lstStyle/>
          <a:p>
            <a:r>
              <a:rPr lang="en-US" sz="3600" dirty="0" smtClean="0"/>
              <a:t>It [the Mexican Government] has failed to establish any public system of education, although possessed of almost boundless resources, (the public domain,) and although it is an axiom in political science, that unless a people are educated and enlightened, it is idle to expect the continuance of civil liberty, or the capacity for self government. </a:t>
            </a:r>
            <a:br>
              <a:rPr lang="en-US" sz="3600" dirty="0" smtClean="0"/>
            </a:br>
            <a:r>
              <a:rPr lang="en-US" sz="3600" dirty="0" smtClean="0"/>
              <a:t/>
            </a:r>
            <a:br>
              <a:rPr lang="en-US" sz="3600" dirty="0" smtClean="0"/>
            </a:br>
            <a:r>
              <a:rPr lang="en-US" sz="3600" dirty="0" smtClean="0"/>
              <a:t>- one of the grievances in the Texas Declaration of Independence.</a:t>
            </a:r>
            <a:endParaRPr lang="en-US" sz="3600" dirty="0"/>
          </a:p>
        </p:txBody>
      </p:sp>
    </p:spTree>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As a result, a government can be chosen by the population which can then offer consent to it based on its evaluations of its performance. </a:t>
            </a:r>
            <a:br>
              <a:rPr lang="en-US" dirty="0" smtClean="0"/>
            </a:br>
            <a:r>
              <a:rPr lang="en-US" dirty="0" smtClean="0"/>
              <a:t/>
            </a:r>
            <a:br>
              <a:rPr lang="en-US" dirty="0" smtClean="0"/>
            </a:br>
            <a:r>
              <a:rPr lang="en-US" dirty="0" smtClean="0"/>
              <a:t>The alternative is coercion.</a:t>
            </a:r>
            <a:endParaRPr lang="en-US" dirty="0"/>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As mentioned above, this class focuses on the nature of the three basic institutions of government</a:t>
            </a:r>
            <a:br>
              <a:rPr lang="en-US" dirty="0" smtClean="0"/>
            </a:br>
            <a:r>
              <a:rPr lang="en-US" dirty="0" smtClean="0"/>
              <a:t/>
            </a:r>
            <a:br>
              <a:rPr lang="en-US" dirty="0" smtClean="0"/>
            </a:br>
            <a:r>
              <a:rPr lang="en-US" dirty="0" smtClean="0"/>
              <a:t>Legislative</a:t>
            </a:r>
            <a:br>
              <a:rPr lang="en-US" dirty="0" smtClean="0"/>
            </a:br>
            <a:r>
              <a:rPr lang="en-US" dirty="0" smtClean="0"/>
              <a:t>Executive</a:t>
            </a:r>
            <a:br>
              <a:rPr lang="en-US" dirty="0" smtClean="0"/>
            </a:br>
            <a:r>
              <a:rPr lang="en-US" dirty="0" smtClean="0"/>
              <a:t>Judicial</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In order to put these into context, we will begin by reviewing the relevant material from GOVT 2301.</a:t>
            </a:r>
            <a:endParaRPr lang="en-US" dirty="0"/>
          </a:p>
        </p:txBody>
      </p:sp>
    </p:spTree>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We will define each, explore their  historical evolution, how each is designed in the U.S. and Texas Constitutions, how they have evolved over the years and how their current design. </a:t>
            </a:r>
            <a:endParaRPr lang="en-US" dirty="0"/>
          </a:p>
        </p:txBody>
      </p:sp>
    </p:spTree>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An exploration of British history and the organic development of British institutions will be central to this effort. </a:t>
            </a:r>
            <a:endParaRPr lang="en-US" dirty="0"/>
          </a:p>
        </p:txBody>
      </p:sp>
    </p:spTree>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Our institutions were based on British institutions. Our history is in many ways an extension of theirs. Our institutions were designed to learn from the lessons of history. </a:t>
            </a:r>
            <a:endParaRPr lang="en-US" dirty="0"/>
          </a:p>
        </p:txBody>
      </p:sp>
    </p:spTree>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They are not based on theory, they are based on reality. </a:t>
            </a:r>
            <a:endParaRPr lang="en-US" dirty="0"/>
          </a:p>
        </p:txBody>
      </p:sp>
    </p:spTree>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This requires that we understand the importance of basic historical text. </a:t>
            </a:r>
            <a:br>
              <a:rPr lang="en-US" dirty="0" smtClean="0"/>
            </a:br>
            <a:r>
              <a:rPr lang="en-US" dirty="0" smtClean="0"/>
              <a:t/>
            </a:r>
            <a:br>
              <a:rPr lang="en-US" dirty="0" smtClean="0"/>
            </a:br>
            <a:r>
              <a:rPr lang="en-US" dirty="0" smtClean="0">
                <a:hlinkClick r:id="rId2"/>
              </a:rPr>
              <a:t>Charter of Liberties</a:t>
            </a:r>
            <a:r>
              <a:rPr lang="en-US" dirty="0" smtClean="0"/>
              <a:t/>
            </a:r>
            <a:br>
              <a:rPr lang="en-US" dirty="0" smtClean="0"/>
            </a:br>
            <a:r>
              <a:rPr lang="en-US" dirty="0" smtClean="0">
                <a:hlinkClick r:id="rId3"/>
              </a:rPr>
              <a:t>Magna </a:t>
            </a:r>
            <a:r>
              <a:rPr lang="en-US" dirty="0" err="1" smtClean="0">
                <a:hlinkClick r:id="rId3"/>
              </a:rPr>
              <a:t>Carta</a:t>
            </a:r>
            <a:r>
              <a:rPr lang="en-US" dirty="0" smtClean="0"/>
              <a:t/>
            </a:r>
            <a:br>
              <a:rPr lang="en-US" dirty="0" smtClean="0"/>
            </a:br>
            <a:r>
              <a:rPr lang="en-US" dirty="0" smtClean="0">
                <a:hlinkClick r:id="rId4"/>
              </a:rPr>
              <a:t>Petition of Right</a:t>
            </a:r>
            <a:r>
              <a:rPr lang="en-US" dirty="0" smtClean="0"/>
              <a:t/>
            </a:r>
            <a:br>
              <a:rPr lang="en-US" dirty="0" smtClean="0"/>
            </a:br>
            <a:r>
              <a:rPr lang="en-US" dirty="0" smtClean="0">
                <a:hlinkClick r:id="rId5"/>
              </a:rPr>
              <a:t>British Bill of Rights</a:t>
            </a:r>
            <a:r>
              <a:rPr lang="en-US" dirty="0" smtClean="0"/>
              <a:t/>
            </a:r>
            <a:br>
              <a:rPr lang="en-US" dirty="0" smtClean="0"/>
            </a:br>
            <a:r>
              <a:rPr lang="en-US" dirty="0" smtClean="0">
                <a:hlinkClick r:id="rId6"/>
              </a:rPr>
              <a:t>British Common Law</a:t>
            </a:r>
            <a:endParaRPr lang="en-US" dirty="0"/>
          </a:p>
        </p:txBody>
      </p:sp>
    </p:spTree>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sz="4000" dirty="0" smtClean="0"/>
              <a:t>Together these, and select other documents, establish the British Constitution. In many places, our Constitution uses the same terminology found in the British Constitution.  </a:t>
            </a:r>
            <a:br>
              <a:rPr lang="en-US" sz="4000" dirty="0" smtClean="0"/>
            </a:br>
            <a:r>
              <a:rPr lang="en-US" sz="4000" dirty="0" smtClean="0"/>
              <a:t/>
            </a:r>
            <a:br>
              <a:rPr lang="en-US" sz="4000" dirty="0" smtClean="0"/>
            </a:br>
            <a:r>
              <a:rPr lang="en-US" sz="4000" dirty="0" smtClean="0"/>
              <a:t>To the extent possible, we will try to establish these relationships this semester.</a:t>
            </a:r>
            <a:endParaRPr lang="en-US" sz="4000" dirty="0"/>
          </a:p>
        </p:txBody>
      </p:sp>
    </p:spTree>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Why is this important? If we want to preserve our constitutional structure is crucial to know this history. </a:t>
            </a:r>
            <a:br>
              <a:rPr lang="en-US" dirty="0" smtClean="0"/>
            </a:br>
            <a:r>
              <a:rPr lang="en-US" dirty="0" smtClean="0"/>
              <a:t/>
            </a:r>
            <a:br>
              <a:rPr lang="en-US" dirty="0" smtClean="0"/>
            </a:br>
            <a:r>
              <a:rPr lang="en-US" dirty="0" smtClean="0"/>
              <a:t>It should also give us a renewed appreciation for the structure established by the document.</a:t>
            </a:r>
            <a:endParaRPr lang="en-US" dirty="0"/>
          </a:p>
        </p:txBody>
      </p:sp>
    </p:spTree>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It is the product of experience – trial and error – dating back </a:t>
            </a:r>
            <a:r>
              <a:rPr lang="en-US" dirty="0" err="1" smtClean="0"/>
              <a:t>centirues</a:t>
            </a:r>
            <a:r>
              <a:rPr lang="en-US" dirty="0" smtClean="0"/>
              <a:t>.</a:t>
            </a:r>
            <a:endParaRPr lang="en-US" dirty="0"/>
          </a:p>
        </p:txBody>
      </p:sp>
    </p:spTree>
    <p:extLst>
      <p:ext uri="{BB962C8B-B14F-4D97-AF65-F5344CB8AC3E}">
        <p14:creationId xmlns:p14="http://schemas.microsoft.com/office/powerpoint/2010/main" val="3104599034"/>
      </p:ext>
    </p:extLst>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Examples</a:t>
            </a:r>
            <a:endParaRPr lang="en-US" dirty="0"/>
          </a:p>
        </p:txBody>
      </p:sp>
    </p:spTree>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Our bicameral legislature is similar in form to the bicameral legislature in Britain. A lower branch is connected closely to the general population, while an upper branch is removed from it. </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When you are finished, you will be asked to answer a series of questions regarding these principles. </a:t>
            </a:r>
            <a:br>
              <a:rPr lang="en-US" dirty="0" smtClean="0"/>
            </a:br>
            <a:r>
              <a:rPr lang="en-US" dirty="0" smtClean="0"/>
              <a:t/>
            </a:r>
            <a:br>
              <a:rPr lang="en-US" dirty="0" smtClean="0"/>
            </a:br>
            <a:r>
              <a:rPr lang="en-US" dirty="0" smtClean="0"/>
              <a:t>They should help this material make sense.</a:t>
            </a:r>
            <a:endParaRPr lang="en-US" dirty="0"/>
          </a:p>
        </p:txBody>
      </p:sp>
    </p:spTree>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The development of the legislature can be traced to Magna </a:t>
            </a:r>
            <a:r>
              <a:rPr lang="en-US" dirty="0" err="1" smtClean="0"/>
              <a:t>Carta</a:t>
            </a:r>
            <a:r>
              <a:rPr lang="en-US" dirty="0" smtClean="0"/>
              <a:t>, which was a response to the abuses of King John. Part of the function of legislatures since then has been to check abusive, potentially abusive executives.  </a:t>
            </a:r>
            <a:endParaRPr lang="en-US" dirty="0"/>
          </a:p>
        </p:txBody>
      </p:sp>
    </p:spTree>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Our singular executive and administrative structure is similar – with exceptions -- to the singular executive which has existed over  British history and the administrative apparatus which has evolved to carry out the laws.  </a:t>
            </a:r>
            <a:endParaRPr lang="en-US" dirty="0"/>
          </a:p>
        </p:txBody>
      </p:sp>
    </p:spTree>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Concerns over the potential abuse of executive power recur throughout British – and American – history. These conflicts peaked during the Stuart monarchy, and led to our constitutional understanding of the role of the executive.  </a:t>
            </a:r>
            <a:endParaRPr lang="en-US" dirty="0"/>
          </a:p>
        </p:txBody>
      </p:sp>
    </p:spTree>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Our judicial system, the concept of judicial independence, and our common law, is based on British experience.  </a:t>
            </a:r>
            <a:endParaRPr lang="en-US" dirty="0"/>
          </a:p>
        </p:txBody>
      </p:sp>
    </p:spTree>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We will follow the following format for each of the three principle governing institutions.</a:t>
            </a:r>
            <a:endParaRPr lang="en-US" dirty="0"/>
          </a:p>
        </p:txBody>
      </p:sp>
    </p:spTree>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First – We will define the powers of each institution, investigate their evolution through British history,  discovery what was stated about each power in the Declaration of Independence, and how they were established in the Articles of Confederation. </a:t>
            </a:r>
            <a:endParaRPr lang="en-US" dirty="0"/>
          </a:p>
        </p:txBody>
      </p:sp>
    </p:spTree>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sz="4000" dirty="0" smtClean="0"/>
              <a:t>Second – We will read how each institution is established in the United States and Texas Constitutions. We will also understand the principle controversies associated with each institution and how these were handled in the Constitutional Convention and the Federalist Papers. </a:t>
            </a:r>
            <a:endParaRPr lang="en-US" sz="4000" dirty="0"/>
          </a:p>
        </p:txBody>
      </p:sp>
    </p:spTree>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Third – We will investigate the principle changes each institution has weathered over American history.</a:t>
            </a:r>
            <a:endParaRPr lang="en-US" dirty="0"/>
          </a:p>
        </p:txBody>
      </p:sp>
    </p:spTree>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Fourth – We will conclude with an analysis of the contemporary state of each institution and the issues and controversies associated with each institution. </a:t>
            </a:r>
            <a:endParaRPr lang="en-US" dirty="0"/>
          </a:p>
        </p:txBody>
      </p:sp>
    </p:spTree>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smtClean="0"/>
              <a:t>Hopefully </a:t>
            </a:r>
            <a:r>
              <a:rPr lang="en-US" dirty="0" smtClean="0"/>
              <a:t>this will allow us to effectively trace the evolution of the powers of each institution. </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973762"/>
          </a:xfrm>
        </p:spPr>
        <p:txBody>
          <a:bodyPr/>
          <a:lstStyle/>
          <a:p>
            <a:r>
              <a:rPr lang="en-US" dirty="0" smtClean="0"/>
              <a:t>Let’s review why this class is even offered, much less required.</a:t>
            </a:r>
            <a:endParaRPr lang="en-US" dirty="0"/>
          </a:p>
        </p:txBody>
      </p:sp>
    </p:spTree>
  </p:cSld>
  <p:clrMapOvr>
    <a:masterClrMapping/>
  </p:clrMapOvr>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Now for a quick review of the central concepts of 2301.</a:t>
            </a:r>
            <a:br>
              <a:rPr lang="en-US" dirty="0" smtClean="0"/>
            </a:br>
            <a:r>
              <a:rPr lang="en-US" dirty="0" smtClean="0"/>
              <a:t/>
            </a:r>
            <a:br>
              <a:rPr lang="en-US" dirty="0" smtClean="0"/>
            </a:br>
            <a:r>
              <a:rPr lang="en-US" dirty="0" smtClean="0"/>
              <a:t>Again, be prepared to answer questions about this material.</a:t>
            </a:r>
            <a:endParaRPr lang="en-US" dirty="0"/>
          </a:p>
        </p:txBody>
      </p:sp>
    </p:spTree>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126162"/>
          </a:xfrm>
        </p:spPr>
        <p:txBody>
          <a:bodyPr/>
          <a:lstStyle/>
          <a:p>
            <a:r>
              <a:rPr lang="en-US" dirty="0" smtClean="0"/>
              <a:t>Some Definitions:</a:t>
            </a:r>
            <a:endParaRPr lang="en-US" dirty="0"/>
          </a:p>
        </p:txBody>
      </p:sp>
    </p:spTree>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a:xfrm>
            <a:off x="457200" y="274638"/>
            <a:ext cx="8229600" cy="6049962"/>
          </a:xfrm>
        </p:spPr>
        <p:txBody>
          <a:bodyPr/>
          <a:lstStyle/>
          <a:p>
            <a:pPr eaLnBrk="1" hangingPunct="1"/>
            <a:r>
              <a:rPr lang="en-US" dirty="0" smtClean="0"/>
              <a:t>A Couple Definitions of “Government”</a:t>
            </a:r>
            <a:br>
              <a:rPr lang="en-US" dirty="0" smtClean="0"/>
            </a:br>
            <a:r>
              <a:rPr lang="en-US" dirty="0" smtClean="0"/>
              <a:t/>
            </a:r>
            <a:br>
              <a:rPr lang="en-US" dirty="0" smtClean="0"/>
            </a:br>
            <a:r>
              <a:rPr lang="en-US" sz="3600" dirty="0" smtClean="0"/>
              <a:t>The institution, or institutions, with the monopoly on the legitimate use of coercion in society</a:t>
            </a:r>
            <a:br>
              <a:rPr lang="en-US" sz="3600" dirty="0" smtClean="0"/>
            </a:br>
            <a:r>
              <a:rPr lang="en-US" sz="3600" dirty="0" smtClean="0"/>
              <a:t/>
            </a:r>
            <a:br>
              <a:rPr lang="en-US" sz="3600" dirty="0" smtClean="0"/>
            </a:br>
            <a:r>
              <a:rPr lang="en-US" sz="3600" dirty="0" smtClean="0"/>
              <a:t>The institutions and procedures through which a land and its people are ruled.</a:t>
            </a:r>
            <a:r>
              <a:rPr lang="en-US" dirty="0" smtClean="0"/>
              <a:t/>
            </a:r>
            <a:br>
              <a:rPr lang="en-US" dirty="0" smtClean="0"/>
            </a:br>
            <a:endParaRPr lang="en-US" dirty="0" smtClean="0"/>
          </a:p>
        </p:txBody>
      </p:sp>
    </p:spTree>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Governments do three things</a:t>
            </a:r>
            <a:br>
              <a:rPr lang="en-US" dirty="0" smtClean="0"/>
            </a:br>
            <a:r>
              <a:rPr lang="en-US" dirty="0" smtClean="0"/>
              <a:t/>
            </a:r>
            <a:br>
              <a:rPr lang="en-US" dirty="0" smtClean="0"/>
            </a:br>
            <a:r>
              <a:rPr lang="en-US" dirty="0" smtClean="0"/>
              <a:t>They Pass Laws</a:t>
            </a:r>
            <a:br>
              <a:rPr lang="en-US" dirty="0" smtClean="0"/>
            </a:br>
            <a:r>
              <a:rPr lang="en-US" dirty="0" smtClean="0"/>
              <a:t>They Implement Laws</a:t>
            </a:r>
            <a:br>
              <a:rPr lang="en-US" dirty="0" smtClean="0"/>
            </a:br>
            <a:r>
              <a:rPr lang="en-US" dirty="0" smtClean="0"/>
              <a:t>They Adjudicate Laws</a:t>
            </a:r>
            <a:endParaRPr lang="en-US" dirty="0"/>
          </a:p>
        </p:txBody>
      </p:sp>
    </p:spTree>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In the American Constitutional system, these three functions are vested in three separate institutions:</a:t>
            </a:r>
            <a:br>
              <a:rPr lang="en-US" dirty="0" smtClean="0"/>
            </a:br>
            <a:r>
              <a:rPr lang="en-US" dirty="0" smtClean="0"/>
              <a:t/>
            </a:r>
            <a:br>
              <a:rPr lang="en-US" dirty="0" smtClean="0"/>
            </a:br>
            <a:r>
              <a:rPr lang="en-US" dirty="0" smtClean="0"/>
              <a:t>Legislative</a:t>
            </a:r>
            <a:br>
              <a:rPr lang="en-US" dirty="0" smtClean="0"/>
            </a:br>
            <a:r>
              <a:rPr lang="en-US" dirty="0" smtClean="0"/>
              <a:t>Executive</a:t>
            </a:r>
            <a:br>
              <a:rPr lang="en-US" dirty="0" smtClean="0"/>
            </a:br>
            <a:r>
              <a:rPr lang="en-US" dirty="0" smtClean="0"/>
              <a:t>Judicial</a:t>
            </a:r>
            <a:endParaRPr lang="en-US" dirty="0"/>
          </a:p>
        </p:txBody>
      </p:sp>
    </p:spTree>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These are the separated powers.</a:t>
            </a:r>
            <a:br>
              <a:rPr lang="en-US" dirty="0" smtClean="0"/>
            </a:br>
            <a:r>
              <a:rPr lang="en-US" dirty="0" smtClean="0"/>
              <a:t/>
            </a:r>
            <a:br>
              <a:rPr lang="en-US" dirty="0" smtClean="0"/>
            </a:br>
            <a:r>
              <a:rPr lang="en-US" dirty="0" smtClean="0"/>
              <a:t>The concentration of those powers in the hands of one person or entity is tyranny.</a:t>
            </a:r>
            <a:endParaRPr lang="en-US" dirty="0"/>
          </a:p>
        </p:txBody>
      </p:sp>
    </p:spTree>
  </p:cSld>
  <p:clrMapOvr>
    <a:masterClrMapping/>
  </p:clrMapOvr>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purpose of the separated powers is to prevent tyranny.</a:t>
            </a:r>
            <a:br>
              <a:rPr lang="en-US" dirty="0" smtClean="0"/>
            </a:br>
            <a:r>
              <a:rPr lang="en-US" dirty="0" smtClean="0"/>
              <a:t/>
            </a:r>
            <a:br>
              <a:rPr lang="en-US" dirty="0" smtClean="0"/>
            </a:br>
            <a:r>
              <a:rPr lang="en-US" dirty="0" smtClean="0"/>
              <a:t>The purpose of the checks and balances is to maintain the separated powers.</a:t>
            </a:r>
            <a:endParaRPr lang="en-US" dirty="0"/>
          </a:p>
        </p:txBody>
      </p:sp>
    </p:spTree>
  </p:cSld>
  <p:clrMapOvr>
    <a:masterClrMapping/>
  </p:clrMapOvr>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Governments are based on sovereign power.</a:t>
            </a:r>
            <a:endParaRPr lang="en-US" dirty="0"/>
          </a:p>
        </p:txBody>
      </p:sp>
    </p:spTree>
  </p:cSld>
  <p:clrMapOvr>
    <a:masterClrMapping/>
  </p:clrMapOvr>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126162"/>
          </a:xfrm>
        </p:spPr>
        <p:txBody>
          <a:bodyPr/>
          <a:lstStyle/>
          <a:p>
            <a:r>
              <a:rPr lang="en-US" dirty="0" smtClean="0"/>
              <a:t>What is “</a:t>
            </a:r>
            <a:r>
              <a:rPr lang="en-US" dirty="0" smtClean="0">
                <a:hlinkClick r:id="rId2"/>
              </a:rPr>
              <a:t>sovereignty</a:t>
            </a:r>
            <a:r>
              <a:rPr lang="en-US" dirty="0" smtClean="0"/>
              <a:t>?”</a:t>
            </a:r>
            <a:br>
              <a:rPr lang="en-US" dirty="0" smtClean="0"/>
            </a:br>
            <a:r>
              <a:rPr lang="en-US" dirty="0" smtClean="0"/>
              <a:t/>
            </a:r>
            <a:br>
              <a:rPr lang="en-US" dirty="0" smtClean="0"/>
            </a:br>
            <a:r>
              <a:rPr lang="en-US" sz="3600" dirty="0" smtClean="0"/>
              <a:t>“supreme power, especially over a body politic”</a:t>
            </a:r>
            <a:br>
              <a:rPr lang="en-US" sz="3600" dirty="0" smtClean="0"/>
            </a:br>
            <a:r>
              <a:rPr lang="en-US" sz="3600" dirty="0" smtClean="0"/>
              <a:t/>
            </a:r>
            <a:br>
              <a:rPr lang="en-US" sz="3600" dirty="0" smtClean="0"/>
            </a:br>
            <a:r>
              <a:rPr lang="en-US" sz="3600" dirty="0" smtClean="0"/>
              <a:t> “the quality of having supreme, independent authority over a territory”</a:t>
            </a:r>
            <a:br>
              <a:rPr lang="en-US" sz="3600" dirty="0" smtClean="0"/>
            </a:br>
            <a:r>
              <a:rPr lang="en-US" sz="3600" dirty="0" smtClean="0"/>
              <a:t/>
            </a:r>
            <a:br>
              <a:rPr lang="en-US" sz="3600" dirty="0" smtClean="0"/>
            </a:br>
            <a:r>
              <a:rPr lang="en-US" sz="3600" dirty="0" smtClean="0"/>
              <a:t> “the power to do everything in a state without accountability”</a:t>
            </a:r>
            <a:endParaRPr lang="en-US" sz="3600" dirty="0"/>
          </a:p>
        </p:txBody>
      </p:sp>
    </p:spTree>
  </p:cSld>
  <p:clrMapOvr>
    <a:masterClrMapping/>
  </p:clrMapOvr>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049962"/>
          </a:xfrm>
        </p:spPr>
        <p:txBody>
          <a:bodyPr/>
          <a:lstStyle/>
          <a:p>
            <a:r>
              <a:rPr lang="en-US" dirty="0" smtClean="0"/>
              <a:t>The only question is where sovereignty lies.</a:t>
            </a:r>
            <a:br>
              <a:rPr lang="en-US" dirty="0" smtClean="0"/>
            </a:br>
            <a:r>
              <a:rPr lang="en-US" dirty="0" smtClean="0"/>
              <a:t/>
            </a:r>
            <a:br>
              <a:rPr lang="en-US" dirty="0" smtClean="0"/>
            </a:br>
            <a:r>
              <a:rPr lang="en-US" dirty="0" smtClean="0"/>
              <a:t>Autocracy – rule of one</a:t>
            </a:r>
            <a:br>
              <a:rPr lang="en-US" dirty="0" smtClean="0"/>
            </a:br>
            <a:r>
              <a:rPr lang="en-US" dirty="0" smtClean="0"/>
              <a:t>Oligarchy – rule of the few</a:t>
            </a:r>
            <a:br>
              <a:rPr lang="en-US" dirty="0" smtClean="0"/>
            </a:br>
            <a:r>
              <a:rPr lang="en-US" dirty="0" smtClean="0"/>
              <a:t>Democracy – rule of the many</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4964</TotalTime>
  <Words>3784</Words>
  <Application>Microsoft Office PowerPoint</Application>
  <PresentationFormat>On-screen Show (4:3)</PresentationFormat>
  <Paragraphs>218</Paragraphs>
  <Slides>204</Slides>
  <Notes>13</Notes>
  <HiddenSlides>0</HiddenSlides>
  <MMClips>0</MMClips>
  <ScaleCrop>false</ScaleCrop>
  <HeadingPairs>
    <vt:vector size="4" baseType="variant">
      <vt:variant>
        <vt:lpstr>Theme</vt:lpstr>
      </vt:variant>
      <vt:variant>
        <vt:i4>1</vt:i4>
      </vt:variant>
      <vt:variant>
        <vt:lpstr>Slide Titles</vt:lpstr>
      </vt:variant>
      <vt:variant>
        <vt:i4>204</vt:i4>
      </vt:variant>
    </vt:vector>
  </HeadingPairs>
  <TitlesOfParts>
    <vt:vector size="205" baseType="lpstr">
      <vt:lpstr>Office Theme</vt:lpstr>
      <vt:lpstr>Introduction to GOVT 2302</vt:lpstr>
      <vt:lpstr>Welcome  Or Welcome Back</vt:lpstr>
      <vt:lpstr>As you know, GOVT 2302 is the second of two classes designed to introduce students to the United States and Texas Constitutions, the basic language of government and politics, and the nature of American Political institutions. </vt:lpstr>
      <vt:lpstr>In this first set of slides I want to recall the purpose of this class, as well as GOVT 2301, and review key principles from 2301.</vt:lpstr>
      <vt:lpstr>Examples:   Natural Rights Constitutional Design Civil Liberties and Rights Institutions Elections Political Parties Participatory Rights</vt:lpstr>
      <vt:lpstr>In brief, over the course of this semester we will dig deeply into the nature of the three branches of government:   Legislative Executive Judicial</vt:lpstr>
      <vt:lpstr>In order to put these into context, we will begin by reviewing the relevant material from GOVT 2301.</vt:lpstr>
      <vt:lpstr>When you are finished, you will be asked to answer a series of questions regarding these principles.   They should help this material make sense.</vt:lpstr>
      <vt:lpstr>Let’s review why this class is even offered, much less required.</vt:lpstr>
      <vt:lpstr> Because you are citizens  in a democratic republic.</vt:lpstr>
      <vt:lpstr>Democracies are based on the people and its actions are the culmination of the preferences of the population.    This is expressed subtly when individuals choose to follow or not follow the laws, pay taxes, in protecting the republic when threatened, or in deciding to participate in public events like elections.</vt:lpstr>
      <vt:lpstr>An educated participatory and virtuous citizenry has always been considered to be necessary to the survival of a democratic republic.</vt:lpstr>
      <vt:lpstr>Why?   Because democratic republics are fragile. History provides many examples of them losing public support and falling into anarchy and then despotism.</vt:lpstr>
      <vt:lpstr>Key example: The Lessons of Ancient Rome</vt:lpstr>
      <vt:lpstr>The nation’s founders were generally classically educated and were familiar with the history of Rome.  (Who were the founders? Here’s the Wikipedia page on who qualifies as a “founder.” </vt:lpstr>
      <vt:lpstr>After almost 500 years as a Republic (509 BC–27 BC), where it was ruled by its citizens, Rome became an empire.   The driving force behind this change was Julius Caesar.</vt:lpstr>
      <vt:lpstr>What is a Republic?  A republic is a type of government where the citizens choose the leaders of their country and the people (or at least a part of its people) have an impact on its government. -Wikipedia</vt:lpstr>
      <vt:lpstr>In short, a governing system where the people rule themselves.  But while a republic, Rome was also chaotic, unstable, and sometimes ungovernable. Leaders were often corrupt and unpopular. </vt:lpstr>
      <vt:lpstr>What is an Empire?   A major political unit having a territory of great extent or a number of territories or peoples under a single sovereign authority; especially : one having an emperor as chief of state. The territory of such a political unit. Something resembling a political empire; especially : an extensive territory or enterprise under single domination or control. </vt:lpstr>
      <vt:lpstr>During the empire, all civil and military power rested with the emperor. The people had no say in governance, though emperors had to appease them in order to minimize the possibility of rebellion.</vt:lpstr>
      <vt:lpstr>In short, a governing system where the people are ruled by an emperor and have little ability, if any, to directly participate in public affairs.   But these could also be times of peace and prosperity.</vt:lpstr>
      <vt:lpstr>Again, this shift from republic to empire was driven by  Julius Caesar, an ambitious general who attempted to turn the republic into an empire under his control.  He failed because he was assassinated by Senators who were aware of his plans, now you know why he was killed.</vt:lpstr>
      <vt:lpstr>Here’s the scene from HBO’s Rome</vt:lpstr>
      <vt:lpstr> But his nephew Augustus Caesar would succeed.  A quick video about him. </vt:lpstr>
      <vt:lpstr>Here’s some irony: The chaotic republic was transformed into a more peaceful empire. After Augustus there would be over 200 years of peace in Rome: The Pax Romana.  This creates a dilemma: Which system is preferable?</vt:lpstr>
      <vt:lpstr>A bit more history from the movies: The emperor who would end the Pax Romana was Commodus – the guy from the Gladiator. It is argued that the decline of the Roman Empire began with his rule.</vt:lpstr>
      <vt:lpstr>A few videos on You Tube try to explain this transition. Here are a few you might want to watch:  Rome: The Fall of the Republic (1-4) </vt:lpstr>
      <vt:lpstr>So the question became: What factors led to the decline of the Republic, and could the decline have been prevented?   In short: Is a Republic – a system of government – based on the people, sustainable?</vt:lpstr>
      <vt:lpstr>As a practical matter – considering that the early empire seemed temporarily to be a successful system – what balance ought to be struck between popular rule and a central state?</vt:lpstr>
      <vt:lpstr>Members of the founding generation wished to avoid this fate. </vt:lpstr>
      <vt:lpstr>Benjamin Franklin put it this way:</vt:lpstr>
      <vt:lpstr>Mrs. Powel: "Well Doctor, what have we got, a republic or a monarchy?"   Benjamin Franklin: "A republic if you can keep it“  - An exchange alleged to have taken place at the conclusion of the Constitutional Convention.</vt:lpstr>
      <vt:lpstr>Abraham Lincoln would also ask the question:</vt:lpstr>
      <vt:lpstr> “Four score and seven years ago our fathers brought forth on this continent a new nation, conceived in Liberty, and dedicated to the proposition that all men are created equal. Now we are engaged in a great civil war, testing whether that nation, or any nation, so conceived and so dedicated, can long endure. …”  Abraham Lincoln The opening of the Gettysburg Address </vt:lpstr>
      <vt:lpstr>Why are they difficult to maintain?  Human Nature</vt:lpstr>
      <vt:lpstr>A democratic republic can only be maintained if the people are willing to look after its general long term needs. </vt:lpstr>
      <vt:lpstr>"Public virtue cannot exist in a nation without private, and public virtue is the only foundation of republics." -John Adams   Public Virtue</vt:lpstr>
      <vt:lpstr>But people tend to be more focused on short term personal needs.</vt:lpstr>
      <vt:lpstr>Corruption Ambition Wealth Complacency Factions</vt:lpstr>
      <vt:lpstr>All create problems for the maintenance of a republic.  [Note: A key philosophic dispute underlying governmental design is whether human nature can be improved.]</vt:lpstr>
      <vt:lpstr>What’s worse, democratic republics tend to develop the very factors that will lead to their demise. </vt:lpstr>
      <vt:lpstr>Conflict over how government ought to be run and over who ought to be in charge can lead to the dismantling of the republic.</vt:lpstr>
      <vt:lpstr>But this conflict develops because people are free to develop, articulate and act on their own opinions.</vt:lpstr>
      <vt:lpstr>American Government is founded, in a sense, on a contradiction. While it is based on the people (popular sovereignty) historically the people have demonstrated themselves not to be a solid foundation for government.   At least the elites thought so.</vt:lpstr>
      <vt:lpstr>The country’s founders did not necessarily expect the republic to last. Previous republics had not. One of history’s lessons is that democracies tend to be very short lived. </vt:lpstr>
      <vt:lpstr>“For my part, I am not much attached to the majesty of the multitude, and therefore waive all pretensions (founded on such conduct), to their countenance. I consider them in general as very ill qualified to judge for themselves what government will best suit their peculiar situations; nor is this to be wondered at. The science of government is not easily understood. Cato will admit, I presume, that men of good education and deep reflection, only, are judges of the form of a government; whether it is constituted on such principles as will restrain arbitrary power, on the one hand, and equal to the exclusion of corruption and the destruction of licentiousness on the other”  - (Caesar #2) Alexander Hamilton</vt:lpstr>
      <vt:lpstr>Which raises an important question: </vt:lpstr>
      <vt:lpstr>Is self-government possible?   That is the essence of the American Experiment, to discover whether this is in fact possible.</vt:lpstr>
      <vt:lpstr>Can the population of  a country govern itself?  Alexander Hamilton would claim that this was the question America was to answer for the world.</vt:lpstr>
      <vt:lpstr>“It has been frequently remarked that it seems to have been reserved to the people of this country, by their conduct and example, to decide the important question, whether societies of men are really capable or not of establishing good government from reflection and choice, or whether they are forever destined to depend for their political constitutions on accident and force.”  - Publius (Alexander Hamilton), Federalist #1</vt:lpstr>
      <vt:lpstr>Reflection and choice  Accident and force</vt:lpstr>
      <vt:lpstr>American government, Texas included, is based on popular consent. The governmental system is a choice, It only survives to the degree that people choose to maintain it. </vt:lpstr>
      <vt:lpstr>American government is based on consent, but is the general population capable of offering informed consent?  What are people willing  to consent to?</vt:lpstr>
      <vt:lpstr>Is the general population willing to be persuaded to support one party or the other, or one candidate or the other, for superficial short sighted reasons harmful to the long term interests of the community?</vt:lpstr>
      <vt:lpstr>Bread and Circuses  Can the support of the people be bought? At what price?</vt:lpstr>
      <vt:lpstr>Government based on popular consent requires an educated population capable of providing a solid basis for governing. </vt:lpstr>
      <vt:lpstr>An educated choice</vt:lpstr>
      <vt:lpstr>An understanding of the principles of government is argued necessary to maintain the republic</vt:lpstr>
      <vt:lpstr>But here’s the problem:</vt:lpstr>
      <vt:lpstr>Most public opinion surveys demonstrate that people lack the knowledge about governmental issues, and attentiveness to politics that was expected necessary  by the founders.</vt:lpstr>
      <vt:lpstr>Actually, many founders expected that the mass public would be incapable of self-government and purposely limited participation to a ruling class that would have the ability to govern effectively.</vt:lpstr>
      <vt:lpstr>Those who own America ought to govern it  - John Jay</vt:lpstr>
      <vt:lpstr>But since the early years of the republic, efforts have been made to broaden participation. Public education has been seen as being central to this effort. An educated citizenry can more effectively govern itself. </vt:lpstr>
      <vt:lpstr>Civic Education</vt:lpstr>
      <vt:lpstr>Thomas Jefferson   Preamble to a Bill for the More General Diffusion of Knowledge  A link to the entire bill.</vt:lpstr>
      <vt:lpstr>Art. 3. Religion, morality, and knowledge, being necessary to good government and the happiness of mankind, schools and the means of education shall forever be encouraged.   -- The Northwest Ordinance (1787)</vt:lpstr>
      <vt:lpstr>It [the Mexican Government] has failed to establish any public system of education, although possessed of almost boundless resources, (the public domain,) and although it is an axiom in political science, that unless a people are educated and enlightened, it is idle to expect the continuance of civil liberty, or the capacity for self government.   - one of the grievances in the Texas Declaration of Independence.</vt:lpstr>
      <vt:lpstr>As a result, a government can be chosen by the population which can then offer consent to it based on its evaluations of its performance.   The alternative is coercion.</vt:lpstr>
      <vt:lpstr>As mentioned above, this class focuses on the nature of the three basic institutions of government  Legislative Executive Judicial</vt:lpstr>
      <vt:lpstr>We will define each, explore their  historical evolution, how each is designed in the U.S. and Texas Constitutions, how they have evolved over the years and how their current design. </vt:lpstr>
      <vt:lpstr>An exploration of British history and the organic development of British institutions will be central to this effort. </vt:lpstr>
      <vt:lpstr>Our institutions were based on British institutions. Our history is in many ways an extension of theirs. Our institutions were designed to learn from the lessons of history. </vt:lpstr>
      <vt:lpstr>They are not based on theory, they are based on reality. </vt:lpstr>
      <vt:lpstr>This requires that we understand the importance of basic historical text.   Charter of Liberties Magna Carta Petition of Right British Bill of Rights British Common Law</vt:lpstr>
      <vt:lpstr>Together these, and select other documents, establish the British Constitution. In many places, our Constitution uses the same terminology found in the British Constitution.    To the extent possible, we will try to establish these relationships this semester.</vt:lpstr>
      <vt:lpstr>Why is this important? If we want to preserve our constitutional structure is crucial to know this history.   It should also give us a renewed appreciation for the structure established by the document.</vt:lpstr>
      <vt:lpstr>It is the product of experience – trial and error – dating back centirues.</vt:lpstr>
      <vt:lpstr>Examples</vt:lpstr>
      <vt:lpstr>Our bicameral legislature is similar in form to the bicameral legislature in Britain. A lower branch is connected closely to the general population, while an upper branch is removed from it. </vt:lpstr>
      <vt:lpstr>The development of the legislature can be traced to Magna Carta, which was a response to the abuses of King John. Part of the function of legislatures since then has been to check abusive, potentially abusive executives.  </vt:lpstr>
      <vt:lpstr>Our singular executive and administrative structure is similar – with exceptions -- to the singular executive which has existed over  British history and the administrative apparatus which has evolved to carry out the laws.  </vt:lpstr>
      <vt:lpstr>Concerns over the potential abuse of executive power recur throughout British – and American – history. These conflicts peaked during the Stuart monarchy, and led to our constitutional understanding of the role of the executive.  </vt:lpstr>
      <vt:lpstr>Our judicial system, the concept of judicial independence, and our common law, is based on British experience.  </vt:lpstr>
      <vt:lpstr>We will follow the following format for each of the three principle governing institutions.</vt:lpstr>
      <vt:lpstr>First – We will define the powers of each institution, investigate their evolution through British history,  discovery what was stated about each power in the Declaration of Independence, and how they were established in the Articles of Confederation. </vt:lpstr>
      <vt:lpstr>Second – We will read how each institution is established in the United States and Texas Constitutions. We will also understand the principle controversies associated with each institution and how these were handled in the Constitutional Convention and the Federalist Papers. </vt:lpstr>
      <vt:lpstr>Third – We will investigate the principle changes each institution has weathered over American history.</vt:lpstr>
      <vt:lpstr>Fourth – We will conclude with an analysis of the contemporary state of each institution and the issues and controversies associated with each institution. </vt:lpstr>
      <vt:lpstr>Hopefully this will allow us to effectively trace the evolution of the powers of each institution. </vt:lpstr>
      <vt:lpstr>Now for a quick review of the central concepts of 2301.  Again, be prepared to answer questions about this material.</vt:lpstr>
      <vt:lpstr>Some Definitions:</vt:lpstr>
      <vt:lpstr>A Couple Definitions of “Government”  The institution, or institutions, with the monopoly on the legitimate use of coercion in society  The institutions and procedures through which a land and its people are ruled. </vt:lpstr>
      <vt:lpstr>Governments do three things  They Pass Laws They Implement Laws They Adjudicate Laws</vt:lpstr>
      <vt:lpstr>In the American Constitutional system, these three functions are vested in three separate institutions:  Legislative Executive Judicial</vt:lpstr>
      <vt:lpstr>These are the separated powers.  The concentration of those powers in the hands of one person or entity is tyranny.</vt:lpstr>
      <vt:lpstr>The purpose of the separated powers is to prevent tyranny.  The purpose of the checks and balances is to maintain the separated powers.</vt:lpstr>
      <vt:lpstr>Governments are based on sovereign power.</vt:lpstr>
      <vt:lpstr>What is “sovereignty?”  “supreme power, especially over a body politic”   “the quality of having supreme, independent authority over a territory”   “the power to do everything in a state without accountability”</vt:lpstr>
      <vt:lpstr>The only question is where sovereignty lies.  Autocracy – rule of one Oligarchy – rule of the few Democracy – rule of the many</vt:lpstr>
      <vt:lpstr>Each has advantages and disadvantages</vt:lpstr>
      <vt:lpstr>Autocratic rule is efficient but arbitrary.  Oligarchic rule is knowledgeable but biased.  Democratic rule is legitimate, but subject to mob rule.</vt:lpstr>
      <vt:lpstr>In the American system of government, sovereignty rests with the people (“We the People), but the precise design of the constitution incorporates aspects of autocracy, oligarchy and democracy.</vt:lpstr>
      <vt:lpstr>The Executive – Autocratic The Judiciary – Oligarchic The Legislature - Democratic</vt:lpstr>
      <vt:lpstr>The American Governing System is best defined as a republic.  </vt:lpstr>
      <vt:lpstr>Defining “Politics”</vt:lpstr>
      <vt:lpstr>What is Politics?  The authoritarian allocation  of values in society.  The struggle over who gets  what, when and how.  Intrigue or maneuvering within a political unit or group in order to gain control or power</vt:lpstr>
      <vt:lpstr>While “government” refers to those institutions that can rule with authority, “politics” refers to the effort to determine what those institutions will do.</vt:lpstr>
      <vt:lpstr>Political institutions are largely private organizations developed to influence the activities of government.</vt:lpstr>
      <vt:lpstr>Principle Examples  Political Parties Interest Groups The Media</vt:lpstr>
      <vt:lpstr>A political party is a group that competes in elections in order to hold public office and organizes governing institutions once in power.</vt:lpstr>
      <vt:lpstr>Political parties are not mentioned in the Constitution but they have evolved as effective ways to organize both the electorate and governing institutions, especially the legislature.</vt:lpstr>
      <vt:lpstr>In addition to recruiting and running candidates for elective office, parties provide voters a limited opportunity to influence the course of public policy. </vt:lpstr>
      <vt:lpstr>The winner take all voting rules in most American elections has led to the development of two major political parties. Third parties are uncompetitive beyond one or two electoral cycles.</vt:lpstr>
      <vt:lpstr>The Democratic and Republican Parties have dominated American politics since 1856.</vt:lpstr>
      <vt:lpstr>Interest Groups are similar. They organize to influence how government officials establish public policy in a particular area.  They do not complete in elections.</vt:lpstr>
      <vt:lpstr>They engage in lobbying and other activities.   All these activities are constitutionally protected under the right to peacefully assemble and petition government for a redress of grievances.</vt:lpstr>
      <vt:lpstr>The U.S. has had a vibrant press since the colonial era. The press was central not only to the revolution, but to the expansion of political participation.</vt:lpstr>
      <vt:lpstr>A free press is necessary for the electorate to get the information necessary to form opinions about governmental activities.</vt:lpstr>
      <vt:lpstr>The press is also constitutionally protected. Congress cannot pass laws abridging the freedom of the press.</vt:lpstr>
      <vt:lpstr>Ideology</vt:lpstr>
      <vt:lpstr>A key source of political conflict: differences in attitudes about values and interests</vt:lpstr>
      <vt:lpstr>Ideology: A set of positions on issues based on some underlying value or interest.</vt:lpstr>
      <vt:lpstr>Two dominant ideologies  in the U.S.  Conservatism Liberalism</vt:lpstr>
      <vt:lpstr>While there is tension within each, they can be defined somewhat simply.</vt:lpstr>
      <vt:lpstr>Conservatism tends to prioritize freedom over equality and also seeks to uphold traditional relationships in society.</vt:lpstr>
      <vt:lpstr>Liberalism tends to prioritize equality over freedom and seeks to expand participation and social benefits to the lower classes.</vt:lpstr>
      <vt:lpstr>We covered the development and application of the concept of natural rights.  Over the course of British history, the doctrine of the Divine Right of the Monarchy was replaced with the doctrine of the Natural Rights of the Individual.</vt:lpstr>
      <vt:lpstr>The Divine Right of King held that people are born into a divine social order that must be maintained   Natural Right Theory argued that each individual has natural, or unalienable rights and it is the purpose of government to secure them. </vt:lpstr>
      <vt:lpstr>The American governing system begins with the idea that rights are innate in individuals, not granted by a government or another individual, like a king for example. </vt:lpstr>
      <vt:lpstr>This is Jefferson’s argument in the Declaration of Independence</vt:lpstr>
      <vt:lpstr>“We hold these truths to be self-evident:  That all men are created equal; that they are endowed by their Creator with certain unalienable rights; that among these are life, liberty, and the pursuit of happiness; that, to secure these rights, governments are instituted among men, deriving their just powers from the consent of the governed; that whenever any form of government becomes destructive of these ends, it is the right of the people to alter or to abolish it, and to institute new government, laying its foundation on such principles, and organizing its powers in such form, as to them shall seem most likely to effect their safety and happiness.” </vt:lpstr>
      <vt:lpstr>The argument is presented as a mathematical proof.  A central point of the argument is that it is rational to consent to a properly designed governing system.</vt:lpstr>
      <vt:lpstr>Be able to answer questions about  consent and the unalienable rights.</vt:lpstr>
      <vt:lpstr>The Declaration of Independence is does not establish a government, so it is not a constitution.</vt:lpstr>
      <vt:lpstr>The powers of government are defined in written Constitutions on the national and state levels. These establish governmental institutions and define the relationship between them and between government and the individual. </vt:lpstr>
      <vt:lpstr>The men who adopted the Declaration of Independence also wrote the Articles of Confederation.  All power rested with the states.</vt:lpstr>
      <vt:lpstr>The commercial interests did not find this arrangement acceptable and called for a constitutional convention to correct the document’s alleged deficiencies.</vt:lpstr>
      <vt:lpstr>Not everyone was in favor of the convention.  Patrick Henry thought the federalists meant to undermine the authority of the states. He was right.</vt:lpstr>
      <vt:lpstr>Simply put, state control did not allow for coordination between the states. Interstate transactions were difficult if not impossible. Business suffered. The Federalists reflected the interests of business.</vt:lpstr>
      <vt:lpstr>The principle ringleaders:   Alexander Hamilton James Madison</vt:lpstr>
      <vt:lpstr>Both Hamilton and Madison presented proposals to the Constitutional Convention that would have further expanded national power.   But they were unsuccessful. </vt:lpstr>
      <vt:lpstr>The U.S. Constitution was the product of several compromises.  3/5ths Compromise Great Compromise Bill of Rights</vt:lpstr>
      <vt:lpstr>The Constitution contains several principles. We dug into four dominant ones:    Republicanism Separated Powers Federalism Individual Liberty</vt:lpstr>
      <vt:lpstr>Principle #1: Republicanism  (indirect democracy)</vt:lpstr>
      <vt:lpstr>The United States is more accurately described as being a republic (a representative democracy), not a democracy – or at least a pure democracy.</vt:lpstr>
      <vt:lpstr>The founders – at least those that wrote the constitution – believed that direct (or pure) democracies were unstable and prone to tyranny of the majority.</vt:lpstr>
      <vt:lpstr>The founders believed that indirect, or representative, democracy is preferable to direct democracy since it would be less subject to the passionate, unsteady  preferences of the mob. Elites were granted a special status in early American history.</vt:lpstr>
      <vt:lpstr>It was assumed that people in general were more prone to conflict than cooperation and that given the chance, the majority would persecute the minority. Pure democracy provided the majority that opportunity.  This is the argument in Federalist #10</vt:lpstr>
      <vt:lpstr>But as the country grew, democracy grew, expansion expanded, and more direct control of governing institutions were instituted. Texas government is more “democratic” than the United States government.</vt:lpstr>
      <vt:lpstr>The U.S. has become more democratic over its history primarily due to the expansion of suffrage.</vt:lpstr>
      <vt:lpstr>Basic Democratic Principles  Majority Rules Minority Rights Universal Adult Suffrage </vt:lpstr>
      <vt:lpstr>An ongoing problem with democracy is the tension between majority rules and minority rights  The majority can tyrannize the minority.</vt:lpstr>
      <vt:lpstr>Principle #1:  Separated Powers  backed up with the Checks and Balances </vt:lpstr>
      <vt:lpstr>Here we discussed the purpose of the separated powers, how powers are separated and maintained, and the logic behind the system of checks and balances.</vt:lpstr>
      <vt:lpstr>Concentrated legislative, executive, and judicial powers allow for the development of a tyrannical system.  They must be separated in order to resist tyranny.</vt:lpstr>
      <vt:lpstr>The Constitution vests governing powers in three institutions that are made as independent as possible.</vt:lpstr>
      <vt:lpstr>This explains why each is elected uniquely, and has a separate term of office. </vt:lpstr>
      <vt:lpstr>House – election by the people Senate – originally elected by state legislatures President – Electoral College Courts – Nomination and Confirmation</vt:lpstr>
      <vt:lpstr>But it was assumed that each institution would be controlled by people of great ambition, and that continued ambition would lead members of one institution to seek to control the others.   </vt:lpstr>
      <vt:lpstr>The powers granted in the Constitution to those institutions are largely meant to allow one institution to resist the threats posed by the other two. </vt:lpstr>
      <vt:lpstr>Examples:   Impeachment  Veto Judicial Review</vt:lpstr>
      <vt:lpstr>Principle #3 Federalism</vt:lpstr>
      <vt:lpstr>The federal system: The U.S. Constitution splits sovereignty between the national and state governments. Conflict continues between these two levels of government. </vt:lpstr>
      <vt:lpstr>The Constitution delegates certain powers to the national government and reserves the rest to the states.</vt:lpstr>
      <vt:lpstr>Some national powers are implied by loose readings of the commerce and necessary and proper clauses. The nature of these powers has been an ongoing source of conflict between advocates of national and state power respectively. </vt:lpstr>
      <vt:lpstr>Key Terms:   Delegated (Enumerated) Powers Reserved Powers Implied Powers</vt:lpstr>
      <vt:lpstr>While the Constitution only mentions the national and state governments, thousands of local governments exist throughout the country.   They exist by the authority of the state constitutions.</vt:lpstr>
      <vt:lpstr>Principle #4 Individual Liberty or Civil Liberties</vt:lpstr>
      <vt:lpstr>Here we discussed the justifications for individual liberty – civil liberties -- and the way that the Bill of Rights, and other features of the Constitution secure them them. </vt:lpstr>
      <vt:lpstr>The Bill of Rights places limits on the powers of the government.  Until the 14th Amendment, it applied only to the national government.</vt:lpstr>
      <vt:lpstr>Two types:   Substantive: What government can pass laws about  Procedural: How someone can be searched, tried and punished.</vt:lpstr>
      <vt:lpstr>Certain specific substantive and procedural limitations are placed on the powers of government. These establish the idea that people are free in those areas. These are primarily found in the Bill of Rights. </vt:lpstr>
      <vt:lpstr>Substantive Liberties are established by limiting the ability of Congress to pass laws on certain subjects, for example free exercise or religious belief, press, and speech. </vt:lpstr>
      <vt:lpstr>Procedural liberties are established by removing the ability of government to arbitrarily search, try and imprison individuals.  </vt:lpstr>
      <vt:lpstr>Civil liberties are not absolute. They can be limited based upon whether the courts determine that a particular use of right has violated the greater interest of society.  Shouting fire in a crowded theater.</vt:lpstr>
      <vt:lpstr>The breadth of civil liberties is an ongoing source of controversy in the United States.  Does, for example, a right to privacy exist? </vt:lpstr>
      <vt:lpstr>An additional source of controversy is the consequence of the 14th Amendment. By nationalizing citizenship the citizens of the state could use the national courts to seek redress against the state government. </vt:lpstr>
      <vt:lpstr>This gave the national government additional power against the states.</vt:lpstr>
      <vt:lpstr>Civil Rights and the Equal Protection Clause</vt:lpstr>
      <vt:lpstr>The concept of civil rights and the impact of the 14th Amendment, most notably the equal protection clause, on the constitutional order.</vt:lpstr>
      <vt:lpstr>As a consequence of the 14th Amendment, No state shall deny to persons within their jurisdiction the equal protection of the law.</vt:lpstr>
      <vt:lpstr>The 14th Amendment made the U.S. Bill of Rights applicable to the states.</vt:lpstr>
      <vt:lpstr>States had to treat people the same before the law.  But what exactly does this mean? </vt:lpstr>
      <vt:lpstr>It can be controversial depending on what criteria is being used to distinguish between people.  Race Gender Age   </vt:lpstr>
      <vt:lpstr>The Supreme Court has had to weigh in over time to determine what types of criteria can be used to treat people differently and what types are not.</vt:lpstr>
      <vt:lpstr>Distinctions based on race and citizenship are “suspect classifications” meaning that they must survive the most rigid analysis by the courts. </vt:lpstr>
      <vt:lpstr>The conflict continues.</vt:lpstr>
      <vt:lpstr>Elections</vt:lpstr>
      <vt:lpstr>We covered the purpose of elections in a democracy, the nature of the electoral system on all three levels of government, with a special emphasis on the consequences of the winner take all system. </vt:lpstr>
      <vt:lpstr>Most, but not all, offices are staffed with periodic elections. Many judicial and bureaucratic positions are appointed in order to ensure professionalism in the occupant, but this minimizes the democratic nature of American government. </vt:lpstr>
      <vt:lpstr>While suffrage was limited in the early years of the republic, over the course of American history it has expanded to include most groups in society. </vt:lpstr>
      <vt:lpstr>Turnout varies among different groups in society. Wealth, age and education are good predictors of voter turnout.</vt:lpstr>
      <vt:lpstr>A democratic society is dependent upon an informed electorate.</vt:lpstr>
      <vt:lpstr>Political Parties, which were mentioned above, are the key players in an electoral system </vt:lpstr>
      <vt:lpstr>Participatory Rights</vt:lpstr>
      <vt:lpstr>The Participatory Freedoms  The First Amendment limits the ability of Congress to pass laws restricting the ability of people to participate politically. This has led to the development of political organizations.</vt:lpstr>
      <vt:lpstr>The Freedoms Are:   Speech Press Assembly Petition</vt:lpstr>
      <vt:lpstr>These are considered to be fundamental rights.</vt:lpstr>
      <vt:lpstr>Freedom of Speech allows people to develop and communicate their own opinions. As a result, public opinion has evolved as a distinct force in society.</vt:lpstr>
      <vt:lpstr>It is a hard earned right. At one point government could curtail both speech and the press with claims that such acts were seditious.</vt:lpstr>
      <vt:lpstr>Sedition: Conduct or language inciting rebellion against the authority of a state.</vt:lpstr>
      <vt:lpstr>Much of what people engage in today politically would have been considered to be sedition in previous centuries.</vt:lpstr>
      <vt:lpstr>While there is more to cover, this is a reasonable review and should place the governing institutions in proper context.</vt:lpstr>
      <vt:lpstr>In the next set of slides we will outline the basic features of the legislative branch and discuss its historical evolution.</vt:lpstr>
    </vt:vector>
  </TitlesOfParts>
  <Company>ACC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Introduction to GOVT 2302</dc:title>
  <dc:creator>Kevin Jefferies</dc:creator>
  <cp:lastModifiedBy>Kevin Jefferies</cp:lastModifiedBy>
  <cp:revision>248</cp:revision>
  <dcterms:created xsi:type="dcterms:W3CDTF">2009-08-25T15:02:17Z</dcterms:created>
  <dcterms:modified xsi:type="dcterms:W3CDTF">2011-08-24T10:52:33Z</dcterms:modified>
</cp:coreProperties>
</file>

<file path=docProps/thumbnail.jpeg>
</file>